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6" r:id="rId3"/>
    <p:sldId id="258" r:id="rId4"/>
    <p:sldId id="259" r:id="rId5"/>
    <p:sldId id="263" r:id="rId6"/>
    <p:sldId id="266" r:id="rId7"/>
    <p:sldId id="269" r:id="rId8"/>
    <p:sldId id="270" r:id="rId9"/>
    <p:sldId id="265" r:id="rId10"/>
    <p:sldId id="271" r:id="rId11"/>
    <p:sldId id="268" r:id="rId12"/>
    <p:sldId id="267" r:id="rId13"/>
    <p:sldId id="260" r:id="rId14"/>
    <p:sldId id="262" r:id="rId15"/>
    <p:sldId id="261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E1E1"/>
    <a:srgbClr val="FF5757"/>
    <a:srgbClr val="FFC5C5"/>
    <a:srgbClr val="F0F0F0"/>
    <a:srgbClr val="E6E6E6"/>
    <a:srgbClr val="D0CECE"/>
    <a:srgbClr val="FF7D7D"/>
    <a:srgbClr val="FF9393"/>
    <a:srgbClr val="FF37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462" autoAdjust="0"/>
    <p:restoredTop sz="94660"/>
  </p:normalViewPr>
  <p:slideViewPr>
    <p:cSldViewPr snapToGrid="0">
      <p:cViewPr>
        <p:scale>
          <a:sx n="86" d="100"/>
          <a:sy n="86" d="100"/>
        </p:scale>
        <p:origin x="324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Items</c:v>
                </c:pt>
              </c:strCache>
            </c:strRef>
          </c:tx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lumMod val="110000"/>
                      <a:satMod val="105000"/>
                      <a:tint val="67000"/>
                    </a:schemeClr>
                  </a:gs>
                  <a:gs pos="50000">
                    <a:schemeClr val="accent1">
                      <a:lumMod val="105000"/>
                      <a:satMod val="103000"/>
                      <a:tint val="73000"/>
                    </a:schemeClr>
                  </a:gs>
                  <a:gs pos="100000">
                    <a:schemeClr val="accent1">
                      <a:lumMod val="105000"/>
                      <a:satMod val="109000"/>
                      <a:tint val="81000"/>
                    </a:schemeClr>
                  </a:gs>
                </a:gsLst>
                <a:lin ang="5400000" scaled="0"/>
              </a:gradFill>
              <a:ln w="9525" cap="flat" cmpd="sng" algn="ctr">
                <a:solidFill>
                  <a:schemeClr val="accent1">
                    <a:shade val="95000"/>
                  </a:schemeClr>
                </a:solidFill>
                <a:round/>
              </a:ln>
              <a:effectLst/>
            </c:spPr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lumMod val="110000"/>
                      <a:satMod val="105000"/>
                      <a:tint val="67000"/>
                    </a:schemeClr>
                  </a:gs>
                  <a:gs pos="50000">
                    <a:schemeClr val="accent2">
                      <a:lumMod val="105000"/>
                      <a:satMod val="103000"/>
                      <a:tint val="73000"/>
                    </a:schemeClr>
                  </a:gs>
                  <a:gs pos="100000">
                    <a:schemeClr val="accent2">
                      <a:lumMod val="105000"/>
                      <a:satMod val="109000"/>
                      <a:tint val="81000"/>
                    </a:schemeClr>
                  </a:gs>
                </a:gsLst>
                <a:lin ang="5400000" scaled="0"/>
              </a:gradFill>
              <a:ln w="9525" cap="flat" cmpd="sng" algn="ctr">
                <a:solidFill>
                  <a:schemeClr val="accent2">
                    <a:shade val="95000"/>
                  </a:schemeClr>
                </a:solidFill>
                <a:round/>
              </a:ln>
              <a:effectLst/>
            </c:spPr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lumMod val="110000"/>
                      <a:satMod val="105000"/>
                      <a:tint val="67000"/>
                    </a:schemeClr>
                  </a:gs>
                  <a:gs pos="50000">
                    <a:schemeClr val="accent3">
                      <a:lumMod val="105000"/>
                      <a:satMod val="103000"/>
                      <a:tint val="73000"/>
                    </a:schemeClr>
                  </a:gs>
                  <a:gs pos="100000">
                    <a:schemeClr val="accent3">
                      <a:lumMod val="105000"/>
                      <a:satMod val="109000"/>
                      <a:tint val="81000"/>
                    </a:schemeClr>
                  </a:gs>
                </a:gsLst>
                <a:lin ang="5400000" scaled="0"/>
              </a:gradFill>
              <a:ln w="9525" cap="flat" cmpd="sng" algn="ctr">
                <a:solidFill>
                  <a:schemeClr val="accent3">
                    <a:shade val="95000"/>
                  </a:schemeClr>
                </a:solidFill>
                <a:round/>
              </a:ln>
              <a:effectLst/>
            </c:spPr>
          </c:dPt>
          <c:dPt>
            <c:idx val="3"/>
            <c:bubble3D val="0"/>
            <c:spPr>
              <a:gradFill rotWithShape="1">
                <a:gsLst>
                  <a:gs pos="0">
                    <a:schemeClr val="accent4">
                      <a:lumMod val="110000"/>
                      <a:satMod val="105000"/>
                      <a:tint val="67000"/>
                    </a:schemeClr>
                  </a:gs>
                  <a:gs pos="50000">
                    <a:schemeClr val="accent4">
                      <a:lumMod val="105000"/>
                      <a:satMod val="103000"/>
                      <a:tint val="73000"/>
                    </a:schemeClr>
                  </a:gs>
                  <a:gs pos="100000">
                    <a:schemeClr val="accent4">
                      <a:lumMod val="105000"/>
                      <a:satMod val="109000"/>
                      <a:tint val="81000"/>
                    </a:schemeClr>
                  </a:gs>
                </a:gsLst>
                <a:lin ang="5400000" scaled="0"/>
              </a:gradFill>
              <a:ln w="9525" cap="flat" cmpd="sng" algn="ctr">
                <a:solidFill>
                  <a:schemeClr val="accent4">
                    <a:shade val="95000"/>
                  </a:schemeClr>
                </a:solidFill>
                <a:round/>
              </a:ln>
              <a:effectLst/>
            </c:spPr>
          </c:dPt>
          <c:cat>
            <c:strRef>
              <c:f>Sheet1!$A$2:$A$5</c:f>
              <c:strCache>
                <c:ptCount val="4"/>
                <c:pt idx="0">
                  <c:v>Spring</c:v>
                </c:pt>
                <c:pt idx="1">
                  <c:v>Summer</c:v>
                </c:pt>
                <c:pt idx="2">
                  <c:v>Fall</c:v>
                </c:pt>
                <c:pt idx="3">
                  <c:v>Winter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25</c:v>
                </c:pt>
                <c:pt idx="1">
                  <c:v>40</c:v>
                </c:pt>
                <c:pt idx="2">
                  <c:v>15</c:v>
                </c:pt>
                <c:pt idx="3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8B4-4211-88A4-A87D35FE9AF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>
                <a:alpha val="7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Tops</c:v>
                </c:pt>
                <c:pt idx="1">
                  <c:v>Bottoms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75</c:v>
                </c:pt>
                <c:pt idx="1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E96-4AFD-89B2-830D3F18B75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0"/>
        <c:overlap val="25"/>
        <c:axId val="1645600911"/>
        <c:axId val="1645602991"/>
      </c:barChart>
      <c:catAx>
        <c:axId val="164560091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587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none" spc="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45602991"/>
        <c:crosses val="autoZero"/>
        <c:auto val="1"/>
        <c:lblAlgn val="ctr"/>
        <c:lblOffset val="100"/>
        <c:noMultiLvlLbl val="0"/>
      </c:catAx>
      <c:valAx>
        <c:axId val="164560299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spc="2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4560091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4">
  <cs:axisTitle>
    <cs:lnRef idx="0"/>
    <cs:fillRef idx="0"/>
    <cs:effectRef idx="0"/>
    <cs:fontRef idx="minor">
      <a:schemeClr val="tx1">
        <a:lumMod val="50000"/>
        <a:lumOff val="50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/>
    <cs:fillRef idx="2">
      <cs:styleClr val="auto"/>
    </cs:fillRef>
    <cs:effectRef idx="1"/>
    <cs:fontRef idx="minor">
      <a:schemeClr val="dk1"/>
    </cs:fontRef>
    <cs:spPr/>
  </cs:dataPoint3D>
  <cs:dataPointLine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158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4"/>
  <cs:dataPointWirefram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1862" kern="1200" cap="none" spc="20" baseline="0"/>
  </cs:title>
  <cs:trendlin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1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587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 cap="none" spc="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50000"/>
          <a:lumOff val="50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>
            <a:alpha val="70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 baseline="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2128" b="0" i="0" kern="1200" cap="none" spc="5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587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 spc="20" baseline="0"/>
  </cs:valueAxis>
  <cs:wall>
    <cs:lnRef idx="0"/>
    <cs:fillRef idx="0"/>
    <cs:effectRef idx="0"/>
    <cs:fontRef idx="minor">
      <a:schemeClr val="dk1"/>
    </cs:fontRef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F28C9-4C06-F987-85A3-E543D3EF7A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31FC28-66AF-E4A9-C58A-C282982BE5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11C701-481B-0B84-47A7-CB1C000062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A8CB8-5CCC-4A7B-B784-8CB3E64C3C11}" type="datetimeFigureOut">
              <a:rPr lang="en-CA" smtClean="0"/>
              <a:t>2022-12-13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7743C5-7375-BE24-5837-D7E0EC3C35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BB6D3E-A8CC-5474-72C7-159460A69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4C8434-8514-4F1F-85F6-0D4DC610D0D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925094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14139-4A5E-C15B-03A7-F1666049B8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E910DC-D02C-5FDE-2CE0-E2B656276B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1C9640-74BB-E27E-3D5F-64942620D6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A8CB8-5CCC-4A7B-B784-8CB3E64C3C11}" type="datetimeFigureOut">
              <a:rPr lang="en-CA" smtClean="0"/>
              <a:t>2022-12-13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29FB1E-52D4-223B-E626-E9AD39C2BE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55B91D-2DF6-D722-2508-EE16C1E8E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4C8434-8514-4F1F-85F6-0D4DC610D0D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024601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5F89129-5C95-52B6-5619-39D582AEF9F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2D58C6D-CDE7-24FF-BB97-A99BE23B74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E35804-1C09-449D-6505-B6D6DE3DB3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A8CB8-5CCC-4A7B-B784-8CB3E64C3C11}" type="datetimeFigureOut">
              <a:rPr lang="en-CA" smtClean="0"/>
              <a:t>2022-12-13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3ABEE1-3A98-E2BF-2122-F783156269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E4C552-93F9-48A5-64C4-238DE1FCD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4C8434-8514-4F1F-85F6-0D4DC610D0D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733211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E12BC8-8D02-792E-5080-95679B1A6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C51BAD-BF58-E56E-5F50-BED97A9945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3FA055-1286-0077-24AE-705410BE3A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A8CB8-5CCC-4A7B-B784-8CB3E64C3C11}" type="datetimeFigureOut">
              <a:rPr lang="en-CA" smtClean="0"/>
              <a:t>2022-12-13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E10DF2-7F07-5299-6182-66E44A596B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A680F1-73C8-9D19-8850-B128BE49E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4C8434-8514-4F1F-85F6-0D4DC610D0D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302253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FFD1E-622E-83DF-C56E-E2293381B3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0F65D4-6F0F-9004-7A1A-9C9B1118F5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266858-C948-F44D-DFA4-E765724FFA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A8CB8-5CCC-4A7B-B784-8CB3E64C3C11}" type="datetimeFigureOut">
              <a:rPr lang="en-CA" smtClean="0"/>
              <a:t>2022-12-13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B9ACB6-0456-D5A6-D131-FB778A22CE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90B4A8-77B2-A2D5-2B57-A494CBB92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4C8434-8514-4F1F-85F6-0D4DC610D0D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624538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096F5B-30EA-0426-A23D-EA8261B9D8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2414EA-C7A9-F67F-DAA2-57CDE9F801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F56519-6E39-3A68-F3B5-A43E1D085E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4C27D1-2B72-E599-BE4A-9D0716A5D9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A8CB8-5CCC-4A7B-B784-8CB3E64C3C11}" type="datetimeFigureOut">
              <a:rPr lang="en-CA" smtClean="0"/>
              <a:t>2022-12-13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B05ECE-0DA8-F374-14F3-30458F1E2B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86BDF9-A161-2E4F-4D6E-5F30C3BFEE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4C8434-8514-4F1F-85F6-0D4DC610D0D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769006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016EF5-5CB8-139F-99E1-173E905BED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79D8EA-4BC3-D2A8-E1C4-5686C710C2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9C2A84-63DF-170E-A67B-C2549BC748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B190721-5167-2F08-4301-B58519B0713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C0B8142-76D8-6AFB-158D-C3FE3B6A878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B7B3BAC-F041-5241-ED97-EA5F7DC95D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A8CB8-5CCC-4A7B-B784-8CB3E64C3C11}" type="datetimeFigureOut">
              <a:rPr lang="en-CA" smtClean="0"/>
              <a:t>2022-12-13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D08FF64-16CF-3B2B-A760-3E0D4A7AEC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98B7AE8-8315-F5EA-C845-2DC6614CF0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4C8434-8514-4F1F-85F6-0D4DC610D0D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485764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6829ED-CE16-8931-6ED0-213882F4D0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6E08A91-BD12-CAB5-6C5E-A574C8DBFF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A8CB8-5CCC-4A7B-B784-8CB3E64C3C11}" type="datetimeFigureOut">
              <a:rPr lang="en-CA" smtClean="0"/>
              <a:t>2022-12-13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29C61A-86B6-56AA-B66B-62BAA0389C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AAD21A-9C14-1572-E8D5-6D518C5990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4C8434-8514-4F1F-85F6-0D4DC610D0D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557051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97FC25E-C064-4B09-8E47-C7D6AC36E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A8CB8-5CCC-4A7B-B784-8CB3E64C3C11}" type="datetimeFigureOut">
              <a:rPr lang="en-CA" smtClean="0"/>
              <a:t>2022-12-13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1878BAB-1F5C-D88D-F2FF-B48E2A5017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818EA8-0969-45F9-AEC4-56892401B3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4C8434-8514-4F1F-85F6-0D4DC610D0D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034486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99AD5-CD79-9A44-3F00-9F474BA4B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B7C94D-C954-3952-C4E8-AF4968A02B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4F02B5-B4F7-4E29-20E7-D8D27390A5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BD1EA0-74FD-51B2-DB84-44F8E21E14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A8CB8-5CCC-4A7B-B784-8CB3E64C3C11}" type="datetimeFigureOut">
              <a:rPr lang="en-CA" smtClean="0"/>
              <a:t>2022-12-13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9B7BB3-8D8F-94D0-F9AA-B7FB0713CD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93F444-681E-AF26-3A7C-60E7624D8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4C8434-8514-4F1F-85F6-0D4DC610D0D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077471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33D02-A755-E0F9-52F0-F4CD0240EB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9F255F6-5ACB-97CC-DB34-DA224503BC0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F550A1-05E4-C8F3-16F8-FF1E760FAB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D01A01-BAFE-3181-406C-26929A9099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A8CB8-5CCC-4A7B-B784-8CB3E64C3C11}" type="datetimeFigureOut">
              <a:rPr lang="en-CA" smtClean="0"/>
              <a:t>2022-12-13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3F2A4D-C8E7-1926-142E-0AA15BA31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36A272-BD4E-46B6-8782-E2FF1385A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4C8434-8514-4F1F-85F6-0D4DC610D0D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110794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FFF7C21-4761-0A79-BBEC-3F888C5018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FBB2EC-3DCD-B5A4-A675-4CD22C221E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8FFF95-8E41-F305-47FF-5F7A32121C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4A8CB8-5CCC-4A7B-B784-8CB3E64C3C11}" type="datetimeFigureOut">
              <a:rPr lang="en-CA" smtClean="0"/>
              <a:t>2022-12-13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2BB0BA-78F8-0E86-37EA-BA7BA054E6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C02F5F-DD9D-8BB9-54FB-081B65AC61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4C8434-8514-4F1F-85F6-0D4DC610D0D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96533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51.svg"/><Relationship Id="rId18" Type="http://schemas.openxmlformats.org/officeDocument/2006/relationships/image" Target="../media/image29.png"/><Relationship Id="rId3" Type="http://schemas.openxmlformats.org/officeDocument/2006/relationships/image" Target="../media/image33.png"/><Relationship Id="rId21" Type="http://schemas.openxmlformats.org/officeDocument/2006/relationships/image" Target="../media/image32.svg"/><Relationship Id="rId7" Type="http://schemas.openxmlformats.org/officeDocument/2006/relationships/image" Target="../media/image35.svg"/><Relationship Id="rId12" Type="http://schemas.openxmlformats.org/officeDocument/2006/relationships/image" Target="../media/image50.png"/><Relationship Id="rId17" Type="http://schemas.openxmlformats.org/officeDocument/2006/relationships/image" Target="../media/image28.svg"/><Relationship Id="rId2" Type="http://schemas.openxmlformats.org/officeDocument/2006/relationships/image" Target="../media/image26.png"/><Relationship Id="rId16" Type="http://schemas.openxmlformats.org/officeDocument/2006/relationships/image" Target="../media/image27.png"/><Relationship Id="rId20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image" Target="../media/image63.svg"/><Relationship Id="rId5" Type="http://schemas.openxmlformats.org/officeDocument/2006/relationships/image" Target="../media/image23.svg"/><Relationship Id="rId15" Type="http://schemas.openxmlformats.org/officeDocument/2006/relationships/image" Target="../media/image43.svg"/><Relationship Id="rId23" Type="http://schemas.openxmlformats.org/officeDocument/2006/relationships/image" Target="../media/image65.svg"/><Relationship Id="rId10" Type="http://schemas.openxmlformats.org/officeDocument/2006/relationships/image" Target="../media/image62.png"/><Relationship Id="rId19" Type="http://schemas.openxmlformats.org/officeDocument/2006/relationships/image" Target="../media/image30.svg"/><Relationship Id="rId4" Type="http://schemas.openxmlformats.org/officeDocument/2006/relationships/image" Target="../media/image22.png"/><Relationship Id="rId9" Type="http://schemas.openxmlformats.org/officeDocument/2006/relationships/image" Target="../media/image37.svg"/><Relationship Id="rId14" Type="http://schemas.openxmlformats.org/officeDocument/2006/relationships/image" Target="../media/image42.png"/><Relationship Id="rId22" Type="http://schemas.openxmlformats.org/officeDocument/2006/relationships/image" Target="../media/image6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image" Target="../media/image11.sv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0.png"/><Relationship Id="rId7" Type="http://schemas.openxmlformats.org/officeDocument/2006/relationships/image" Target="../media/image23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microsoft.com/office/2007/relationships/hdphoto" Target="../media/hdphoto1.wdp"/><Relationship Id="rId4" Type="http://schemas.openxmlformats.org/officeDocument/2006/relationships/image" Target="../media/image21.png"/><Relationship Id="rId9" Type="http://schemas.openxmlformats.org/officeDocument/2006/relationships/image" Target="../media/image25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9.png"/><Relationship Id="rId7" Type="http://schemas.openxmlformats.org/officeDocument/2006/relationships/image" Target="../media/image30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svg"/><Relationship Id="rId4" Type="http://schemas.openxmlformats.org/officeDocument/2006/relationships/image" Target="../media/image27.png"/><Relationship Id="rId9" Type="http://schemas.openxmlformats.org/officeDocument/2006/relationships/image" Target="../media/image32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svg"/><Relationship Id="rId18" Type="http://schemas.openxmlformats.org/officeDocument/2006/relationships/image" Target="../media/image29.png"/><Relationship Id="rId26" Type="http://schemas.openxmlformats.org/officeDocument/2006/relationships/chart" Target="../charts/chart1.xml"/><Relationship Id="rId3" Type="http://schemas.openxmlformats.org/officeDocument/2006/relationships/image" Target="../media/image33.png"/><Relationship Id="rId21" Type="http://schemas.openxmlformats.org/officeDocument/2006/relationships/image" Target="../media/image32.svg"/><Relationship Id="rId7" Type="http://schemas.openxmlformats.org/officeDocument/2006/relationships/image" Target="../media/image35.svg"/><Relationship Id="rId12" Type="http://schemas.openxmlformats.org/officeDocument/2006/relationships/image" Target="../media/image40.png"/><Relationship Id="rId17" Type="http://schemas.openxmlformats.org/officeDocument/2006/relationships/image" Target="../media/image28.svg"/><Relationship Id="rId25" Type="http://schemas.openxmlformats.org/officeDocument/2006/relationships/image" Target="../media/image47.svg"/><Relationship Id="rId2" Type="http://schemas.openxmlformats.org/officeDocument/2006/relationships/image" Target="../media/image26.png"/><Relationship Id="rId16" Type="http://schemas.openxmlformats.org/officeDocument/2006/relationships/image" Target="../media/image27.png"/><Relationship Id="rId20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image" Target="../media/image39.svg"/><Relationship Id="rId24" Type="http://schemas.openxmlformats.org/officeDocument/2006/relationships/image" Target="../media/image46.png"/><Relationship Id="rId5" Type="http://schemas.openxmlformats.org/officeDocument/2006/relationships/image" Target="../media/image23.svg"/><Relationship Id="rId15" Type="http://schemas.openxmlformats.org/officeDocument/2006/relationships/image" Target="../media/image43.svg"/><Relationship Id="rId23" Type="http://schemas.openxmlformats.org/officeDocument/2006/relationships/image" Target="../media/image45.svg"/><Relationship Id="rId10" Type="http://schemas.openxmlformats.org/officeDocument/2006/relationships/image" Target="../media/image38.png"/><Relationship Id="rId19" Type="http://schemas.openxmlformats.org/officeDocument/2006/relationships/image" Target="../media/image30.svg"/><Relationship Id="rId4" Type="http://schemas.openxmlformats.org/officeDocument/2006/relationships/image" Target="../media/image22.png"/><Relationship Id="rId9" Type="http://schemas.openxmlformats.org/officeDocument/2006/relationships/image" Target="../media/image37.svg"/><Relationship Id="rId14" Type="http://schemas.openxmlformats.org/officeDocument/2006/relationships/image" Target="../media/image42.png"/><Relationship Id="rId22" Type="http://schemas.openxmlformats.org/officeDocument/2006/relationships/image" Target="../media/image44.png"/><Relationship Id="rId27" Type="http://schemas.openxmlformats.org/officeDocument/2006/relationships/chart" Target="../charts/char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51.svg"/><Relationship Id="rId18" Type="http://schemas.openxmlformats.org/officeDocument/2006/relationships/image" Target="../media/image27.png"/><Relationship Id="rId26" Type="http://schemas.openxmlformats.org/officeDocument/2006/relationships/image" Target="../media/image56.png"/><Relationship Id="rId3" Type="http://schemas.openxmlformats.org/officeDocument/2006/relationships/image" Target="../media/image33.png"/><Relationship Id="rId21" Type="http://schemas.openxmlformats.org/officeDocument/2006/relationships/image" Target="../media/image30.svg"/><Relationship Id="rId7" Type="http://schemas.openxmlformats.org/officeDocument/2006/relationships/image" Target="../media/image35.svg"/><Relationship Id="rId12" Type="http://schemas.openxmlformats.org/officeDocument/2006/relationships/image" Target="../media/image50.png"/><Relationship Id="rId17" Type="http://schemas.openxmlformats.org/officeDocument/2006/relationships/image" Target="../media/image53.svg"/><Relationship Id="rId25" Type="http://schemas.openxmlformats.org/officeDocument/2006/relationships/image" Target="../media/image55.svg"/><Relationship Id="rId2" Type="http://schemas.openxmlformats.org/officeDocument/2006/relationships/image" Target="../media/image26.png"/><Relationship Id="rId16" Type="http://schemas.openxmlformats.org/officeDocument/2006/relationships/image" Target="../media/image52.png"/><Relationship Id="rId20" Type="http://schemas.openxmlformats.org/officeDocument/2006/relationships/image" Target="../media/image29.png"/><Relationship Id="rId29" Type="http://schemas.openxmlformats.org/officeDocument/2006/relationships/image" Target="../media/image59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image" Target="../media/image39.svg"/><Relationship Id="rId24" Type="http://schemas.openxmlformats.org/officeDocument/2006/relationships/image" Target="../media/image54.png"/><Relationship Id="rId5" Type="http://schemas.openxmlformats.org/officeDocument/2006/relationships/image" Target="../media/image49.svg"/><Relationship Id="rId15" Type="http://schemas.openxmlformats.org/officeDocument/2006/relationships/image" Target="../media/image43.svg"/><Relationship Id="rId23" Type="http://schemas.openxmlformats.org/officeDocument/2006/relationships/image" Target="../media/image32.svg"/><Relationship Id="rId28" Type="http://schemas.openxmlformats.org/officeDocument/2006/relationships/image" Target="../media/image58.png"/><Relationship Id="rId10" Type="http://schemas.openxmlformats.org/officeDocument/2006/relationships/image" Target="../media/image38.png"/><Relationship Id="rId19" Type="http://schemas.openxmlformats.org/officeDocument/2006/relationships/image" Target="../media/image28.svg"/><Relationship Id="rId31" Type="http://schemas.openxmlformats.org/officeDocument/2006/relationships/image" Target="../media/image61.svg"/><Relationship Id="rId4" Type="http://schemas.openxmlformats.org/officeDocument/2006/relationships/image" Target="../media/image48.png"/><Relationship Id="rId9" Type="http://schemas.openxmlformats.org/officeDocument/2006/relationships/image" Target="../media/image37.svg"/><Relationship Id="rId14" Type="http://schemas.openxmlformats.org/officeDocument/2006/relationships/image" Target="../media/image42.png"/><Relationship Id="rId22" Type="http://schemas.openxmlformats.org/officeDocument/2006/relationships/image" Target="../media/image31.png"/><Relationship Id="rId27" Type="http://schemas.openxmlformats.org/officeDocument/2006/relationships/image" Target="../media/image57.svg"/><Relationship Id="rId30" Type="http://schemas.openxmlformats.org/officeDocument/2006/relationships/image" Target="../media/image6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indoor, floor, messy, cluttered&#10;&#10;Description automatically generated">
            <a:extLst>
              <a:ext uri="{FF2B5EF4-FFF2-40B4-BE49-F238E27FC236}">
                <a16:creationId xmlns:a16="http://schemas.microsoft.com/office/drawing/2014/main" id="{B44F33DE-DFDD-C7C2-72FE-10296DE930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555" y="0"/>
            <a:ext cx="5177837" cy="3883378"/>
          </a:xfrm>
          <a:prstGeom prst="rect">
            <a:avLst/>
          </a:prstGeom>
        </p:spPr>
      </p:pic>
      <p:pic>
        <p:nvPicPr>
          <p:cNvPr id="7" name="Picture 6" descr="A picture containing clothes, items, clothing, cluttered&#10;&#10;Description automatically generated">
            <a:extLst>
              <a:ext uri="{FF2B5EF4-FFF2-40B4-BE49-F238E27FC236}">
                <a16:creationId xmlns:a16="http://schemas.microsoft.com/office/drawing/2014/main" id="{0F83395A-2ECA-A9AE-E67C-F337F6AE90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8786" y="-281165"/>
            <a:ext cx="3148942" cy="2696282"/>
          </a:xfrm>
          <a:prstGeom prst="rect">
            <a:avLst/>
          </a:prstGeom>
        </p:spPr>
      </p:pic>
      <p:pic>
        <p:nvPicPr>
          <p:cNvPr id="9" name="Picture 8" descr="A room full of clothes&#10;&#10;Description automatically generated with low confidence">
            <a:extLst>
              <a:ext uri="{FF2B5EF4-FFF2-40B4-BE49-F238E27FC236}">
                <a16:creationId xmlns:a16="http://schemas.microsoft.com/office/drawing/2014/main" id="{FDD54821-91FB-1838-475F-E79C606384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6539" y="2082800"/>
            <a:ext cx="3161705" cy="4775200"/>
          </a:xfrm>
          <a:prstGeom prst="rect">
            <a:avLst/>
          </a:prstGeom>
        </p:spPr>
      </p:pic>
      <p:pic>
        <p:nvPicPr>
          <p:cNvPr id="11" name="Picture 10" descr="A closet full of clothes&#10;&#10;Description automatically generated with medium confidence">
            <a:extLst>
              <a:ext uri="{FF2B5EF4-FFF2-40B4-BE49-F238E27FC236}">
                <a16:creationId xmlns:a16="http://schemas.microsoft.com/office/drawing/2014/main" id="{06F89671-2855-79E3-82BF-FC662066DB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705" y="2867378"/>
            <a:ext cx="2757346" cy="3691467"/>
          </a:xfrm>
          <a:prstGeom prst="rect">
            <a:avLst/>
          </a:prstGeom>
        </p:spPr>
      </p:pic>
      <p:pic>
        <p:nvPicPr>
          <p:cNvPr id="13" name="Picture 12" descr="A closet full of clothes&#10;&#10;Description automatically generated with low confidence">
            <a:extLst>
              <a:ext uri="{FF2B5EF4-FFF2-40B4-BE49-F238E27FC236}">
                <a16:creationId xmlns:a16="http://schemas.microsoft.com/office/drawing/2014/main" id="{C89941B5-2CFC-A072-E1BF-06CE17EF80B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2100" y="2415117"/>
            <a:ext cx="4442883" cy="4442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1519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roup 75">
            <a:extLst>
              <a:ext uri="{FF2B5EF4-FFF2-40B4-BE49-F238E27FC236}">
                <a16:creationId xmlns:a16="http://schemas.microsoft.com/office/drawing/2014/main" id="{3C6356D1-0E63-A733-9279-6B2B2B8860F5}"/>
              </a:ext>
            </a:extLst>
          </p:cNvPr>
          <p:cNvGrpSpPr/>
          <p:nvPr/>
        </p:nvGrpSpPr>
        <p:grpSpPr>
          <a:xfrm>
            <a:off x="-79248" y="0"/>
            <a:ext cx="4498848" cy="6858000"/>
            <a:chOff x="4303776" y="0"/>
            <a:chExt cx="4498848" cy="6858000"/>
          </a:xfrm>
        </p:grpSpPr>
        <p:pic>
          <p:nvPicPr>
            <p:cNvPr id="77" name="Picture 76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D38BCB06-3206-B074-1F63-E3DA78E5EA5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3776" y="0"/>
              <a:ext cx="4498848" cy="6858000"/>
            </a:xfrm>
            <a:prstGeom prst="rect">
              <a:avLst/>
            </a:prstGeom>
          </p:spPr>
        </p:pic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9EC1BD76-D83C-A45A-F59F-19269BCDF32D}"/>
                </a:ext>
              </a:extLst>
            </p:cNvPr>
            <p:cNvCxnSpPr/>
            <p:nvPr/>
          </p:nvCxnSpPr>
          <p:spPr>
            <a:xfrm>
              <a:off x="5138237" y="697159"/>
              <a:ext cx="2808000" cy="0"/>
            </a:xfrm>
            <a:prstGeom prst="line">
              <a:avLst/>
            </a:prstGeom>
            <a:ln w="19050">
              <a:solidFill>
                <a:srgbClr val="FF5757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79" name="Picture 78" descr="Icon&#10;&#10;Description automatically generated with medium confidence">
              <a:extLst>
                <a:ext uri="{FF2B5EF4-FFF2-40B4-BE49-F238E27FC236}">
                  <a16:creationId xmlns:a16="http://schemas.microsoft.com/office/drawing/2014/main" id="{9E410BBD-E99F-3136-81E4-A9117F0A77A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24812" y="656239"/>
              <a:ext cx="856776" cy="376891"/>
            </a:xfrm>
            <a:prstGeom prst="rect">
              <a:avLst/>
            </a:prstGeom>
          </p:spPr>
        </p:pic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64474850-3DF6-74B7-630A-B57149A4FD7B}"/>
                </a:ext>
              </a:extLst>
            </p:cNvPr>
            <p:cNvCxnSpPr/>
            <p:nvPr/>
          </p:nvCxnSpPr>
          <p:spPr>
            <a:xfrm>
              <a:off x="5138237" y="1179759"/>
              <a:ext cx="2808000" cy="0"/>
            </a:xfrm>
            <a:prstGeom prst="line">
              <a:avLst/>
            </a:prstGeom>
            <a:ln w="3175">
              <a:solidFill>
                <a:srgbClr val="FF5757">
                  <a:alpha val="96078"/>
                </a:srgb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5B29369F-6318-12D5-123C-898024749284}"/>
                </a:ext>
              </a:extLst>
            </p:cNvPr>
            <p:cNvCxnSpPr/>
            <p:nvPr/>
          </p:nvCxnSpPr>
          <p:spPr>
            <a:xfrm>
              <a:off x="5149200" y="5967659"/>
              <a:ext cx="2808000" cy="0"/>
            </a:xfrm>
            <a:prstGeom prst="line">
              <a:avLst/>
            </a:prstGeom>
            <a:ln w="3175">
              <a:solidFill>
                <a:srgbClr val="FF5757">
                  <a:alpha val="96078"/>
                </a:srgb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82" name="Graphic 81">
              <a:extLst>
                <a:ext uri="{FF2B5EF4-FFF2-40B4-BE49-F238E27FC236}">
                  <a16:creationId xmlns:a16="http://schemas.microsoft.com/office/drawing/2014/main" id="{FDC8123D-52C2-8703-B246-4A7A2306519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270108" y="5884577"/>
              <a:ext cx="558168" cy="558168"/>
            </a:xfrm>
            <a:prstGeom prst="rect">
              <a:avLst/>
            </a:prstGeom>
          </p:spPr>
        </p:pic>
        <p:pic>
          <p:nvPicPr>
            <p:cNvPr id="83" name="Graphic 82">
              <a:extLst>
                <a:ext uri="{FF2B5EF4-FFF2-40B4-BE49-F238E27FC236}">
                  <a16:creationId xmlns:a16="http://schemas.microsoft.com/office/drawing/2014/main" id="{BB6A03D9-3105-6FDA-21FC-A4EE9EFBC41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415363" y="798627"/>
              <a:ext cx="291815" cy="291815"/>
            </a:xfrm>
            <a:prstGeom prst="rect">
              <a:avLst/>
            </a:prstGeom>
          </p:spPr>
        </p:pic>
        <p:pic>
          <p:nvPicPr>
            <p:cNvPr id="84" name="Graphic 83">
              <a:extLst>
                <a:ext uri="{FF2B5EF4-FFF2-40B4-BE49-F238E27FC236}">
                  <a16:creationId xmlns:a16="http://schemas.microsoft.com/office/drawing/2014/main" id="{01D85917-13A3-8B63-60C6-E12818124B1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16200000">
              <a:off x="7668833" y="781189"/>
              <a:ext cx="332028" cy="332028"/>
            </a:xfrm>
            <a:prstGeom prst="rect">
              <a:avLst/>
            </a:prstGeom>
          </p:spPr>
        </p:pic>
        <p:pic>
          <p:nvPicPr>
            <p:cNvPr id="85" name="Graphic 84">
              <a:extLst>
                <a:ext uri="{FF2B5EF4-FFF2-40B4-BE49-F238E27FC236}">
                  <a16:creationId xmlns:a16="http://schemas.microsoft.com/office/drawing/2014/main" id="{79F973D4-CDB1-54B2-A564-102BE092329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310801" y="6015909"/>
              <a:ext cx="302832" cy="302832"/>
            </a:xfrm>
            <a:prstGeom prst="rect">
              <a:avLst/>
            </a:prstGeom>
          </p:spPr>
        </p:pic>
        <p:pic>
          <p:nvPicPr>
            <p:cNvPr id="86" name="Graphic 85">
              <a:extLst>
                <a:ext uri="{FF2B5EF4-FFF2-40B4-BE49-F238E27FC236}">
                  <a16:creationId xmlns:a16="http://schemas.microsoft.com/office/drawing/2014/main" id="{5DB63DC1-1958-0209-FF39-3B19CF42681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5460797" y="5991401"/>
              <a:ext cx="345723" cy="345723"/>
            </a:xfrm>
            <a:prstGeom prst="rect">
              <a:avLst/>
            </a:prstGeom>
          </p:spPr>
        </p:pic>
        <p:pic>
          <p:nvPicPr>
            <p:cNvPr id="87" name="Graphic 86">
              <a:extLst>
                <a:ext uri="{FF2B5EF4-FFF2-40B4-BE49-F238E27FC236}">
                  <a16:creationId xmlns:a16="http://schemas.microsoft.com/office/drawing/2014/main" id="{98361AB3-E28D-8891-F554-E5DAF839A16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5330416" y="790872"/>
              <a:ext cx="303295" cy="303295"/>
            </a:xfrm>
            <a:prstGeom prst="rect">
              <a:avLst/>
            </a:prstGeom>
          </p:spPr>
        </p:pic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A22FAD9C-10CC-47A5-EEAF-DC928055AD01}"/>
                </a:ext>
              </a:extLst>
            </p:cNvPr>
            <p:cNvSpPr txBox="1"/>
            <p:nvPr/>
          </p:nvSpPr>
          <p:spPr>
            <a:xfrm>
              <a:off x="7243630" y="6263199"/>
              <a:ext cx="4562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00" dirty="0">
                  <a:latin typeface="Arial Nova Light" panose="020B0304020202020204" pitchFamily="34" charset="0"/>
                </a:rPr>
                <a:t>Build</a:t>
              </a:r>
              <a:endParaRPr lang="en-CA" sz="1050" dirty="0">
                <a:latin typeface="Arial Nova Light" panose="020B0304020202020204" pitchFamily="34" charset="0"/>
              </a:endParaRP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706A3D59-84D3-1F93-A4EE-AF45DEDB7A96}"/>
                </a:ext>
              </a:extLst>
            </p:cNvPr>
            <p:cNvSpPr txBox="1"/>
            <p:nvPr/>
          </p:nvSpPr>
          <p:spPr>
            <a:xfrm>
              <a:off x="5379359" y="6263199"/>
              <a:ext cx="52925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00" dirty="0">
                  <a:solidFill>
                    <a:srgbClr val="FF5757"/>
                  </a:solidFill>
                  <a:latin typeface="Arial Nova Light" panose="020B0304020202020204" pitchFamily="34" charset="0"/>
                </a:rPr>
                <a:t>Home</a:t>
              </a:r>
              <a:endParaRPr lang="en-CA" sz="1050" dirty="0">
                <a:solidFill>
                  <a:srgbClr val="FF5757"/>
                </a:solidFill>
                <a:latin typeface="Arial Nova Light" panose="020B0304020202020204" pitchFamily="34" charset="0"/>
              </a:endParaRP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76EABE58-7F1E-5AF4-F0A0-DEE616E0DD27}"/>
                </a:ext>
              </a:extLst>
            </p:cNvPr>
            <p:cNvSpPr txBox="1"/>
            <p:nvPr/>
          </p:nvSpPr>
          <p:spPr>
            <a:xfrm>
              <a:off x="6200818" y="6263199"/>
              <a:ext cx="71488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00" dirty="0">
                  <a:solidFill>
                    <a:srgbClr val="FF5757"/>
                  </a:solidFill>
                  <a:latin typeface="Arial Nova Light" panose="020B0304020202020204" pitchFamily="34" charset="0"/>
                </a:rPr>
                <a:t>My Rack</a:t>
              </a:r>
              <a:endParaRPr lang="en-CA" sz="1050" dirty="0">
                <a:solidFill>
                  <a:srgbClr val="FF5757"/>
                </a:solidFill>
                <a:latin typeface="Arial Nova Light" panose="020B0304020202020204" pitchFamily="34" charset="0"/>
              </a:endParaRP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17A2B151-267A-60CF-3FFB-B5A02EC59B85}"/>
                </a:ext>
              </a:extLst>
            </p:cNvPr>
            <p:cNvSpPr txBox="1"/>
            <p:nvPr/>
          </p:nvSpPr>
          <p:spPr>
            <a:xfrm>
              <a:off x="5155415" y="2237740"/>
              <a:ext cx="14978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CA" dirty="0">
                <a:latin typeface="Arial Nova Light" panose="020B0304020202020204" pitchFamily="34" charset="0"/>
              </a:endParaRP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548927ED-2EA4-5E09-B645-B9FF7C5138D0}"/>
              </a:ext>
            </a:extLst>
          </p:cNvPr>
          <p:cNvSpPr txBox="1"/>
          <p:nvPr/>
        </p:nvSpPr>
        <p:spPr>
          <a:xfrm>
            <a:off x="828764" y="1754621"/>
            <a:ext cx="26929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latin typeface="Text Me One" pitchFamily="2" charset="0"/>
              </a:rPr>
              <a:t>Outfit Builder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5C01F2D-B072-6F4B-C583-E2BA3646A248}"/>
              </a:ext>
            </a:extLst>
          </p:cNvPr>
          <p:cNvSpPr txBox="1"/>
          <p:nvPr/>
        </p:nvSpPr>
        <p:spPr>
          <a:xfrm>
            <a:off x="1091454" y="2120668"/>
            <a:ext cx="21675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200" dirty="0">
                <a:solidFill>
                  <a:srgbClr val="FF5757"/>
                </a:solidFill>
                <a:latin typeface="Arial Nova Light" panose="020B0304020202020204" pitchFamily="34" charset="0"/>
              </a:rPr>
              <a:t>{{ FirstName }} X RACK Collab</a:t>
            </a:r>
            <a:endParaRPr lang="en-CA" sz="1600" dirty="0">
              <a:solidFill>
                <a:srgbClr val="FF5757"/>
              </a:solidFill>
              <a:latin typeface="Arial Nova Light" panose="020B0304020202020204" pitchFamily="34" charset="0"/>
            </a:endParaRPr>
          </a:p>
        </p:txBody>
      </p: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8D06A68A-E3A3-EB03-D5BC-A916F4F2BE3A}"/>
              </a:ext>
            </a:extLst>
          </p:cNvPr>
          <p:cNvGrpSpPr/>
          <p:nvPr/>
        </p:nvGrpSpPr>
        <p:grpSpPr>
          <a:xfrm>
            <a:off x="867330" y="406196"/>
            <a:ext cx="2615814" cy="246221"/>
            <a:chOff x="2264431" y="393148"/>
            <a:chExt cx="2615814" cy="246221"/>
          </a:xfrm>
        </p:grpSpPr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564370E4-0515-83D4-C0D8-ADF22B77396D}"/>
                </a:ext>
              </a:extLst>
            </p:cNvPr>
            <p:cNvSpPr txBox="1"/>
            <p:nvPr/>
          </p:nvSpPr>
          <p:spPr>
            <a:xfrm>
              <a:off x="2264431" y="393148"/>
              <a:ext cx="5324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00" b="1" dirty="0">
                  <a:latin typeface="Arial Nova Light" panose="020B0304020202020204" pitchFamily="34" charset="0"/>
                </a:rPr>
                <a:t>8:42</a:t>
              </a:r>
            </a:p>
          </p:txBody>
        </p:sp>
        <p:pic>
          <p:nvPicPr>
            <p:cNvPr id="112" name="Graphic 111">
              <a:extLst>
                <a:ext uri="{FF2B5EF4-FFF2-40B4-BE49-F238E27FC236}">
                  <a16:creationId xmlns:a16="http://schemas.microsoft.com/office/drawing/2014/main" id="{433F3BFB-D649-1EBE-5F09-7952F12337A9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4329280" y="431921"/>
              <a:ext cx="137896" cy="137896"/>
            </a:xfrm>
            <a:prstGeom prst="rect">
              <a:avLst/>
            </a:prstGeom>
          </p:spPr>
        </p:pic>
        <p:pic>
          <p:nvPicPr>
            <p:cNvPr id="113" name="Graphic 112">
              <a:extLst>
                <a:ext uri="{FF2B5EF4-FFF2-40B4-BE49-F238E27FC236}">
                  <a16:creationId xmlns:a16="http://schemas.microsoft.com/office/drawing/2014/main" id="{DA59C60B-7C32-7E7A-97C3-DC6986ECBAEE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4700827" y="418276"/>
              <a:ext cx="179418" cy="179418"/>
            </a:xfrm>
            <a:prstGeom prst="rect">
              <a:avLst/>
            </a:prstGeom>
          </p:spPr>
        </p:pic>
        <p:pic>
          <p:nvPicPr>
            <p:cNvPr id="114" name="Graphic 113">
              <a:extLst>
                <a:ext uri="{FF2B5EF4-FFF2-40B4-BE49-F238E27FC236}">
                  <a16:creationId xmlns:a16="http://schemas.microsoft.com/office/drawing/2014/main" id="{51CD380E-E9FB-F9EC-1DC9-035239C5D7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4498780" y="426132"/>
              <a:ext cx="166076" cy="166076"/>
            </a:xfrm>
            <a:prstGeom prst="rect">
              <a:avLst/>
            </a:prstGeom>
          </p:spPr>
        </p:pic>
      </p:grpSp>
      <p:sp>
        <p:nvSpPr>
          <p:cNvPr id="149" name="Rectangle: Rounded Corners 148">
            <a:extLst>
              <a:ext uri="{FF2B5EF4-FFF2-40B4-BE49-F238E27FC236}">
                <a16:creationId xmlns:a16="http://schemas.microsoft.com/office/drawing/2014/main" id="{07BF3A31-6FEF-C7E4-1276-4C8C234829DE}"/>
              </a:ext>
            </a:extLst>
          </p:cNvPr>
          <p:cNvSpPr/>
          <p:nvPr/>
        </p:nvSpPr>
        <p:spPr>
          <a:xfrm>
            <a:off x="1409804" y="4544429"/>
            <a:ext cx="1530868" cy="436639"/>
          </a:xfrm>
          <a:prstGeom prst="roundRect">
            <a:avLst/>
          </a:prstGeom>
          <a:solidFill>
            <a:srgbClr val="FFE1E1"/>
          </a:solidFill>
          <a:ln w="28575">
            <a:solidFill>
              <a:srgbClr val="FF57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600" dirty="0">
                <a:solidFill>
                  <a:schemeClr val="tx1"/>
                </a:solidFill>
                <a:latin typeface="Arial Nova Light" panose="020B0604020202020204" pitchFamily="34" charset="0"/>
              </a:rPr>
              <a:t>Start</a:t>
            </a:r>
          </a:p>
        </p:txBody>
      </p:sp>
      <p:pic>
        <p:nvPicPr>
          <p:cNvPr id="151" name="Graphic 150">
            <a:extLst>
              <a:ext uri="{FF2B5EF4-FFF2-40B4-BE49-F238E27FC236}">
                <a16:creationId xmlns:a16="http://schemas.microsoft.com/office/drawing/2014/main" id="{81336CBE-680D-E293-368F-B7BA1946E434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108970" y="2404935"/>
            <a:ext cx="2109264" cy="2109264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688CACC2-DEFA-6E31-6841-06BC2119C031}"/>
              </a:ext>
            </a:extLst>
          </p:cNvPr>
          <p:cNvGrpSpPr/>
          <p:nvPr/>
        </p:nvGrpSpPr>
        <p:grpSpPr>
          <a:xfrm>
            <a:off x="3767567" y="0"/>
            <a:ext cx="4498848" cy="6858000"/>
            <a:chOff x="4303776" y="0"/>
            <a:chExt cx="4498848" cy="6858000"/>
          </a:xfrm>
        </p:grpSpPr>
        <p:pic>
          <p:nvPicPr>
            <p:cNvPr id="5" name="Picture 4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402C391C-9DE7-47FF-0082-92A25A794E2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3776" y="0"/>
              <a:ext cx="4498848" cy="6858000"/>
            </a:xfrm>
            <a:prstGeom prst="rect">
              <a:avLst/>
            </a:prstGeom>
          </p:spPr>
        </p:pic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E702604-4A91-9B25-1E8A-3890D3FE64D8}"/>
                </a:ext>
              </a:extLst>
            </p:cNvPr>
            <p:cNvCxnSpPr/>
            <p:nvPr/>
          </p:nvCxnSpPr>
          <p:spPr>
            <a:xfrm>
              <a:off x="5138237" y="697159"/>
              <a:ext cx="2808000" cy="0"/>
            </a:xfrm>
            <a:prstGeom prst="line">
              <a:avLst/>
            </a:prstGeom>
            <a:ln w="19050">
              <a:solidFill>
                <a:srgbClr val="FF5757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24" name="Picture 23" descr="Icon&#10;&#10;Description automatically generated with medium confidence">
              <a:extLst>
                <a:ext uri="{FF2B5EF4-FFF2-40B4-BE49-F238E27FC236}">
                  <a16:creationId xmlns:a16="http://schemas.microsoft.com/office/drawing/2014/main" id="{A1195EF5-1798-32B6-669F-39E610935E2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24812" y="656239"/>
              <a:ext cx="856776" cy="376891"/>
            </a:xfrm>
            <a:prstGeom prst="rect">
              <a:avLst/>
            </a:prstGeom>
          </p:spPr>
        </p:pic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A23C485D-ED3E-F7F3-BFF2-2BF59D7EE91F}"/>
                </a:ext>
              </a:extLst>
            </p:cNvPr>
            <p:cNvCxnSpPr/>
            <p:nvPr/>
          </p:nvCxnSpPr>
          <p:spPr>
            <a:xfrm>
              <a:off x="5138237" y="1179759"/>
              <a:ext cx="2808000" cy="0"/>
            </a:xfrm>
            <a:prstGeom prst="line">
              <a:avLst/>
            </a:prstGeom>
            <a:ln w="3175">
              <a:solidFill>
                <a:srgbClr val="FF5757">
                  <a:alpha val="96078"/>
                </a:srgb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AA3F50C-B9F7-B622-2D0F-E8FF263218F5}"/>
                </a:ext>
              </a:extLst>
            </p:cNvPr>
            <p:cNvCxnSpPr/>
            <p:nvPr/>
          </p:nvCxnSpPr>
          <p:spPr>
            <a:xfrm>
              <a:off x="5149200" y="5967659"/>
              <a:ext cx="2808000" cy="0"/>
            </a:xfrm>
            <a:prstGeom prst="line">
              <a:avLst/>
            </a:prstGeom>
            <a:ln w="3175">
              <a:solidFill>
                <a:srgbClr val="FF5757">
                  <a:alpha val="96078"/>
                </a:srgb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32" name="Graphic 31">
              <a:extLst>
                <a:ext uri="{FF2B5EF4-FFF2-40B4-BE49-F238E27FC236}">
                  <a16:creationId xmlns:a16="http://schemas.microsoft.com/office/drawing/2014/main" id="{58F29B05-997E-C88B-E06C-66A387B415C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270108" y="5884577"/>
              <a:ext cx="558168" cy="558168"/>
            </a:xfrm>
            <a:prstGeom prst="rect">
              <a:avLst/>
            </a:prstGeom>
          </p:spPr>
        </p:pic>
        <p:pic>
          <p:nvPicPr>
            <p:cNvPr id="33" name="Graphic 32">
              <a:extLst>
                <a:ext uri="{FF2B5EF4-FFF2-40B4-BE49-F238E27FC236}">
                  <a16:creationId xmlns:a16="http://schemas.microsoft.com/office/drawing/2014/main" id="{FCFCD2A8-0652-5C78-201D-474E6EBCC8D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415363" y="798627"/>
              <a:ext cx="291815" cy="291815"/>
            </a:xfrm>
            <a:prstGeom prst="rect">
              <a:avLst/>
            </a:prstGeom>
          </p:spPr>
        </p:pic>
        <p:pic>
          <p:nvPicPr>
            <p:cNvPr id="34" name="Graphic 33">
              <a:extLst>
                <a:ext uri="{FF2B5EF4-FFF2-40B4-BE49-F238E27FC236}">
                  <a16:creationId xmlns:a16="http://schemas.microsoft.com/office/drawing/2014/main" id="{9D3BD9D5-42F5-218C-1E65-24FA01C3F32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16200000">
              <a:off x="7668833" y="781189"/>
              <a:ext cx="332028" cy="332028"/>
            </a:xfrm>
            <a:prstGeom prst="rect">
              <a:avLst/>
            </a:prstGeom>
          </p:spPr>
        </p:pic>
        <p:pic>
          <p:nvPicPr>
            <p:cNvPr id="37" name="Graphic 36">
              <a:extLst>
                <a:ext uri="{FF2B5EF4-FFF2-40B4-BE49-F238E27FC236}">
                  <a16:creationId xmlns:a16="http://schemas.microsoft.com/office/drawing/2014/main" id="{9F494CFE-87FA-C3E3-AA9E-15BAC90EA52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310801" y="6015909"/>
              <a:ext cx="302832" cy="302832"/>
            </a:xfrm>
            <a:prstGeom prst="rect">
              <a:avLst/>
            </a:prstGeom>
          </p:spPr>
        </p:pic>
        <p:pic>
          <p:nvPicPr>
            <p:cNvPr id="38" name="Graphic 37">
              <a:extLst>
                <a:ext uri="{FF2B5EF4-FFF2-40B4-BE49-F238E27FC236}">
                  <a16:creationId xmlns:a16="http://schemas.microsoft.com/office/drawing/2014/main" id="{7662B7B7-E0CD-E468-B48F-885554A5CA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5460797" y="5991401"/>
              <a:ext cx="345723" cy="345723"/>
            </a:xfrm>
            <a:prstGeom prst="rect">
              <a:avLst/>
            </a:prstGeom>
          </p:spPr>
        </p:pic>
        <p:pic>
          <p:nvPicPr>
            <p:cNvPr id="39" name="Graphic 38">
              <a:extLst>
                <a:ext uri="{FF2B5EF4-FFF2-40B4-BE49-F238E27FC236}">
                  <a16:creationId xmlns:a16="http://schemas.microsoft.com/office/drawing/2014/main" id="{2183CC03-0BDD-E5B5-1CE9-C4B8D9ED6E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5330416" y="790872"/>
              <a:ext cx="303295" cy="303295"/>
            </a:xfrm>
            <a:prstGeom prst="rect">
              <a:avLst/>
            </a:prstGeom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1ACCB75D-32B7-02AE-6FDE-CFBFB61ABDB0}"/>
                </a:ext>
              </a:extLst>
            </p:cNvPr>
            <p:cNvSpPr txBox="1"/>
            <p:nvPr/>
          </p:nvSpPr>
          <p:spPr>
            <a:xfrm>
              <a:off x="7243630" y="6263199"/>
              <a:ext cx="4562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00" dirty="0">
                  <a:latin typeface="Arial Nova Light" panose="020B0304020202020204" pitchFamily="34" charset="0"/>
                </a:rPr>
                <a:t>Build</a:t>
              </a:r>
              <a:endParaRPr lang="en-CA" sz="1050" dirty="0">
                <a:latin typeface="Arial Nova Light" panose="020B0304020202020204" pitchFamily="34" charset="0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B51F1211-A4A1-35E0-6CAD-C498358DAC00}"/>
                </a:ext>
              </a:extLst>
            </p:cNvPr>
            <p:cNvSpPr txBox="1"/>
            <p:nvPr/>
          </p:nvSpPr>
          <p:spPr>
            <a:xfrm>
              <a:off x="5379359" y="6263199"/>
              <a:ext cx="52925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00" dirty="0">
                  <a:solidFill>
                    <a:srgbClr val="FF5757"/>
                  </a:solidFill>
                  <a:latin typeface="Arial Nova Light" panose="020B0304020202020204" pitchFamily="34" charset="0"/>
                </a:rPr>
                <a:t>Home</a:t>
              </a:r>
              <a:endParaRPr lang="en-CA" sz="1050" dirty="0">
                <a:solidFill>
                  <a:srgbClr val="FF5757"/>
                </a:solidFill>
                <a:latin typeface="Arial Nova Light" panose="020B0304020202020204" pitchFamily="34" charset="0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812E8B84-7A06-E769-FC9A-357082302970}"/>
                </a:ext>
              </a:extLst>
            </p:cNvPr>
            <p:cNvSpPr txBox="1"/>
            <p:nvPr/>
          </p:nvSpPr>
          <p:spPr>
            <a:xfrm>
              <a:off x="6200818" y="6263199"/>
              <a:ext cx="71488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00" dirty="0">
                  <a:solidFill>
                    <a:srgbClr val="FF5757"/>
                  </a:solidFill>
                  <a:latin typeface="Arial Nova Light" panose="020B0304020202020204" pitchFamily="34" charset="0"/>
                </a:rPr>
                <a:t>My Rack</a:t>
              </a:r>
              <a:endParaRPr lang="en-CA" sz="1050" dirty="0">
                <a:solidFill>
                  <a:srgbClr val="FF5757"/>
                </a:solidFill>
                <a:latin typeface="Arial Nova Light" panose="020B0304020202020204" pitchFamily="34" charset="0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27B5689-5C47-18D6-306D-E7600BF900F8}"/>
                </a:ext>
              </a:extLst>
            </p:cNvPr>
            <p:cNvSpPr txBox="1"/>
            <p:nvPr/>
          </p:nvSpPr>
          <p:spPr>
            <a:xfrm>
              <a:off x="5155415" y="2237740"/>
              <a:ext cx="14978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CA" dirty="0">
                <a:latin typeface="Arial Nova Light" panose="020B0304020202020204" pitchFamily="34" charset="0"/>
              </a:endParaRPr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CBCF1E7B-48FB-A37E-EFA7-B9E95FB1CAD2}"/>
              </a:ext>
            </a:extLst>
          </p:cNvPr>
          <p:cNvSpPr txBox="1"/>
          <p:nvPr/>
        </p:nvSpPr>
        <p:spPr>
          <a:xfrm>
            <a:off x="4675579" y="1754621"/>
            <a:ext cx="26929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latin typeface="Text Me One" pitchFamily="2" charset="0"/>
              </a:rPr>
              <a:t>Outfit Builder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2C79858-59DD-DAFE-4453-D94C0CB29AD1}"/>
              </a:ext>
            </a:extLst>
          </p:cNvPr>
          <p:cNvSpPr txBox="1"/>
          <p:nvPr/>
        </p:nvSpPr>
        <p:spPr>
          <a:xfrm>
            <a:off x="4938269" y="2120668"/>
            <a:ext cx="21675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200" dirty="0">
                <a:solidFill>
                  <a:srgbClr val="FF5757"/>
                </a:solidFill>
                <a:latin typeface="Arial Nova Light" panose="020B0304020202020204" pitchFamily="34" charset="0"/>
              </a:rPr>
              <a:t>{{ FirstName }} X RACK Collab</a:t>
            </a:r>
            <a:endParaRPr lang="en-CA" sz="1600" dirty="0">
              <a:solidFill>
                <a:srgbClr val="FF5757"/>
              </a:solidFill>
              <a:latin typeface="Arial Nova Light" panose="020B0304020202020204" pitchFamily="34" charset="0"/>
            </a:endParaRP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7B7A3E16-9FE0-7B21-DAE7-B04AB05FBCF5}"/>
              </a:ext>
            </a:extLst>
          </p:cNvPr>
          <p:cNvGrpSpPr/>
          <p:nvPr/>
        </p:nvGrpSpPr>
        <p:grpSpPr>
          <a:xfrm>
            <a:off x="4714145" y="406196"/>
            <a:ext cx="2615814" cy="246221"/>
            <a:chOff x="2264431" y="393148"/>
            <a:chExt cx="2615814" cy="246221"/>
          </a:xfrm>
        </p:grpSpPr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92CA213F-C00A-00AD-4200-B7B48D3CE641}"/>
                </a:ext>
              </a:extLst>
            </p:cNvPr>
            <p:cNvSpPr txBox="1"/>
            <p:nvPr/>
          </p:nvSpPr>
          <p:spPr>
            <a:xfrm>
              <a:off x="2264431" y="393148"/>
              <a:ext cx="5324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00" b="1" dirty="0">
                  <a:latin typeface="Arial Nova Light" panose="020B0304020202020204" pitchFamily="34" charset="0"/>
                </a:rPr>
                <a:t>8:42</a:t>
              </a:r>
            </a:p>
          </p:txBody>
        </p:sp>
        <p:pic>
          <p:nvPicPr>
            <p:cNvPr id="103" name="Graphic 102">
              <a:extLst>
                <a:ext uri="{FF2B5EF4-FFF2-40B4-BE49-F238E27FC236}">
                  <a16:creationId xmlns:a16="http://schemas.microsoft.com/office/drawing/2014/main" id="{BB02EFC0-0602-E1A8-28DC-1E902DE763B1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4329280" y="431921"/>
              <a:ext cx="137896" cy="137896"/>
            </a:xfrm>
            <a:prstGeom prst="rect">
              <a:avLst/>
            </a:prstGeom>
          </p:spPr>
        </p:pic>
        <p:pic>
          <p:nvPicPr>
            <p:cNvPr id="104" name="Graphic 103">
              <a:extLst>
                <a:ext uri="{FF2B5EF4-FFF2-40B4-BE49-F238E27FC236}">
                  <a16:creationId xmlns:a16="http://schemas.microsoft.com/office/drawing/2014/main" id="{8886F2F0-64B9-2D35-009D-3AC09E0A1220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4700827" y="418276"/>
              <a:ext cx="179418" cy="179418"/>
            </a:xfrm>
            <a:prstGeom prst="rect">
              <a:avLst/>
            </a:prstGeom>
          </p:spPr>
        </p:pic>
        <p:pic>
          <p:nvPicPr>
            <p:cNvPr id="115" name="Graphic 114">
              <a:extLst>
                <a:ext uri="{FF2B5EF4-FFF2-40B4-BE49-F238E27FC236}">
                  <a16:creationId xmlns:a16="http://schemas.microsoft.com/office/drawing/2014/main" id="{A7EB1274-7050-CC5A-713A-6C20FBE37C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4498780" y="426132"/>
              <a:ext cx="166076" cy="166076"/>
            </a:xfrm>
            <a:prstGeom prst="rect">
              <a:avLst/>
            </a:prstGeom>
          </p:spPr>
        </p:pic>
      </p:grpSp>
      <p:sp>
        <p:nvSpPr>
          <p:cNvPr id="123" name="Rectangle: Rounded Corners 122">
            <a:extLst>
              <a:ext uri="{FF2B5EF4-FFF2-40B4-BE49-F238E27FC236}">
                <a16:creationId xmlns:a16="http://schemas.microsoft.com/office/drawing/2014/main" id="{1B7C9D0A-8EA1-CAB7-F22B-96B78B9BA2FB}"/>
              </a:ext>
            </a:extLst>
          </p:cNvPr>
          <p:cNvSpPr/>
          <p:nvPr/>
        </p:nvSpPr>
        <p:spPr>
          <a:xfrm>
            <a:off x="5256619" y="4544429"/>
            <a:ext cx="1530868" cy="436639"/>
          </a:xfrm>
          <a:prstGeom prst="roundRect">
            <a:avLst/>
          </a:prstGeom>
          <a:solidFill>
            <a:srgbClr val="FFE1E1"/>
          </a:solidFill>
          <a:ln w="28575">
            <a:solidFill>
              <a:srgbClr val="FF57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600" dirty="0">
                <a:solidFill>
                  <a:schemeClr val="tx1"/>
                </a:solidFill>
                <a:latin typeface="Arial Nova Light" panose="020B0604020202020204" pitchFamily="34" charset="0"/>
              </a:rPr>
              <a:t>Start</a:t>
            </a:r>
          </a:p>
        </p:txBody>
      </p:sp>
      <p:pic>
        <p:nvPicPr>
          <p:cNvPr id="129" name="Graphic 128">
            <a:extLst>
              <a:ext uri="{FF2B5EF4-FFF2-40B4-BE49-F238E27FC236}">
                <a16:creationId xmlns:a16="http://schemas.microsoft.com/office/drawing/2014/main" id="{0DBB9F5E-A51F-31EC-73F5-D94D4844EC60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4955785" y="2404935"/>
            <a:ext cx="2109264" cy="2109264"/>
          </a:xfrm>
          <a:prstGeom prst="rect">
            <a:avLst/>
          </a:prstGeom>
        </p:spPr>
      </p:pic>
      <p:grpSp>
        <p:nvGrpSpPr>
          <p:cNvPr id="130" name="Group 129">
            <a:extLst>
              <a:ext uri="{FF2B5EF4-FFF2-40B4-BE49-F238E27FC236}">
                <a16:creationId xmlns:a16="http://schemas.microsoft.com/office/drawing/2014/main" id="{EAC2360D-1847-4170-16DC-CB787936DDB4}"/>
              </a:ext>
            </a:extLst>
          </p:cNvPr>
          <p:cNvGrpSpPr/>
          <p:nvPr/>
        </p:nvGrpSpPr>
        <p:grpSpPr>
          <a:xfrm>
            <a:off x="7756722" y="0"/>
            <a:ext cx="4498848" cy="6858000"/>
            <a:chOff x="4303776" y="0"/>
            <a:chExt cx="4498848" cy="6858000"/>
          </a:xfrm>
        </p:grpSpPr>
        <p:pic>
          <p:nvPicPr>
            <p:cNvPr id="133" name="Picture 132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268A080F-9A9B-E222-1AFF-94AE99F0F3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3776" y="0"/>
              <a:ext cx="4498848" cy="6858000"/>
            </a:xfrm>
            <a:prstGeom prst="rect">
              <a:avLst/>
            </a:prstGeom>
          </p:spPr>
        </p:pic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3C1E139B-2AC9-E377-B446-214EFC361A8A}"/>
                </a:ext>
              </a:extLst>
            </p:cNvPr>
            <p:cNvCxnSpPr/>
            <p:nvPr/>
          </p:nvCxnSpPr>
          <p:spPr>
            <a:xfrm>
              <a:off x="5138237" y="697159"/>
              <a:ext cx="2808000" cy="0"/>
            </a:xfrm>
            <a:prstGeom prst="line">
              <a:avLst/>
            </a:prstGeom>
            <a:ln w="19050">
              <a:solidFill>
                <a:srgbClr val="FF5757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137" name="Picture 136" descr="Icon&#10;&#10;Description automatically generated with medium confidence">
              <a:extLst>
                <a:ext uri="{FF2B5EF4-FFF2-40B4-BE49-F238E27FC236}">
                  <a16:creationId xmlns:a16="http://schemas.microsoft.com/office/drawing/2014/main" id="{1F74A210-AF6C-6614-966E-E2660BFA82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24812" y="656239"/>
              <a:ext cx="856776" cy="376891"/>
            </a:xfrm>
            <a:prstGeom prst="rect">
              <a:avLst/>
            </a:prstGeom>
          </p:spPr>
        </p:pic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E307051E-022D-4E0A-0A4C-F52E13EEA889}"/>
                </a:ext>
              </a:extLst>
            </p:cNvPr>
            <p:cNvCxnSpPr/>
            <p:nvPr/>
          </p:nvCxnSpPr>
          <p:spPr>
            <a:xfrm>
              <a:off x="5138237" y="1179759"/>
              <a:ext cx="2808000" cy="0"/>
            </a:xfrm>
            <a:prstGeom prst="line">
              <a:avLst/>
            </a:prstGeom>
            <a:ln w="3175">
              <a:solidFill>
                <a:srgbClr val="FF5757">
                  <a:alpha val="96078"/>
                </a:srgb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566A329E-6172-1AC9-F7BA-B03E14DE1DAE}"/>
                </a:ext>
              </a:extLst>
            </p:cNvPr>
            <p:cNvCxnSpPr/>
            <p:nvPr/>
          </p:nvCxnSpPr>
          <p:spPr>
            <a:xfrm>
              <a:off x="5149200" y="5967659"/>
              <a:ext cx="2808000" cy="0"/>
            </a:xfrm>
            <a:prstGeom prst="line">
              <a:avLst/>
            </a:prstGeom>
            <a:ln w="3175">
              <a:solidFill>
                <a:srgbClr val="FF5757">
                  <a:alpha val="96078"/>
                </a:srgb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143" name="Graphic 142">
              <a:extLst>
                <a:ext uri="{FF2B5EF4-FFF2-40B4-BE49-F238E27FC236}">
                  <a16:creationId xmlns:a16="http://schemas.microsoft.com/office/drawing/2014/main" id="{956326A5-77BA-4731-46EF-073754899E5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270108" y="5884577"/>
              <a:ext cx="558168" cy="558168"/>
            </a:xfrm>
            <a:prstGeom prst="rect">
              <a:avLst/>
            </a:prstGeom>
          </p:spPr>
        </p:pic>
        <p:pic>
          <p:nvPicPr>
            <p:cNvPr id="144" name="Graphic 143">
              <a:extLst>
                <a:ext uri="{FF2B5EF4-FFF2-40B4-BE49-F238E27FC236}">
                  <a16:creationId xmlns:a16="http://schemas.microsoft.com/office/drawing/2014/main" id="{FE6307D2-91B7-B67B-A38F-2975333BA1F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415363" y="798627"/>
              <a:ext cx="291815" cy="291815"/>
            </a:xfrm>
            <a:prstGeom prst="rect">
              <a:avLst/>
            </a:prstGeom>
          </p:spPr>
        </p:pic>
        <p:pic>
          <p:nvPicPr>
            <p:cNvPr id="145" name="Graphic 144">
              <a:extLst>
                <a:ext uri="{FF2B5EF4-FFF2-40B4-BE49-F238E27FC236}">
                  <a16:creationId xmlns:a16="http://schemas.microsoft.com/office/drawing/2014/main" id="{D6E8548B-C129-F8C5-38BA-C36FD0439FD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16200000">
              <a:off x="7668833" y="781189"/>
              <a:ext cx="332028" cy="332028"/>
            </a:xfrm>
            <a:prstGeom prst="rect">
              <a:avLst/>
            </a:prstGeom>
          </p:spPr>
        </p:pic>
        <p:pic>
          <p:nvPicPr>
            <p:cNvPr id="146" name="Graphic 145">
              <a:extLst>
                <a:ext uri="{FF2B5EF4-FFF2-40B4-BE49-F238E27FC236}">
                  <a16:creationId xmlns:a16="http://schemas.microsoft.com/office/drawing/2014/main" id="{5767970E-D9D6-099B-8306-6F0895A6CF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310801" y="6015909"/>
              <a:ext cx="302832" cy="302832"/>
            </a:xfrm>
            <a:prstGeom prst="rect">
              <a:avLst/>
            </a:prstGeom>
          </p:spPr>
        </p:pic>
        <p:pic>
          <p:nvPicPr>
            <p:cNvPr id="147" name="Graphic 146">
              <a:extLst>
                <a:ext uri="{FF2B5EF4-FFF2-40B4-BE49-F238E27FC236}">
                  <a16:creationId xmlns:a16="http://schemas.microsoft.com/office/drawing/2014/main" id="{AB7CA3C7-B066-5004-776F-E65E362A93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5460797" y="5991401"/>
              <a:ext cx="345723" cy="345723"/>
            </a:xfrm>
            <a:prstGeom prst="rect">
              <a:avLst/>
            </a:prstGeom>
          </p:spPr>
        </p:pic>
        <p:pic>
          <p:nvPicPr>
            <p:cNvPr id="148" name="Graphic 147">
              <a:extLst>
                <a:ext uri="{FF2B5EF4-FFF2-40B4-BE49-F238E27FC236}">
                  <a16:creationId xmlns:a16="http://schemas.microsoft.com/office/drawing/2014/main" id="{B80A9922-6BB4-C1C6-152D-CB58490D51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5330416" y="790872"/>
              <a:ext cx="303295" cy="303295"/>
            </a:xfrm>
            <a:prstGeom prst="rect">
              <a:avLst/>
            </a:prstGeom>
          </p:spPr>
        </p:pic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2EBD40A0-27D2-56CC-7500-FFA1CD358066}"/>
                </a:ext>
              </a:extLst>
            </p:cNvPr>
            <p:cNvSpPr txBox="1"/>
            <p:nvPr/>
          </p:nvSpPr>
          <p:spPr>
            <a:xfrm>
              <a:off x="7243630" y="6263199"/>
              <a:ext cx="4562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00" dirty="0">
                  <a:latin typeface="Arial Nova Light" panose="020B0304020202020204" pitchFamily="34" charset="0"/>
                </a:rPr>
                <a:t>Build</a:t>
              </a:r>
              <a:endParaRPr lang="en-CA" sz="1050" dirty="0">
                <a:latin typeface="Arial Nova Light" panose="020B0304020202020204" pitchFamily="34" charset="0"/>
              </a:endParaRPr>
            </a:p>
          </p:txBody>
        </p: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836EB342-5377-63D7-9C02-73FB665C2860}"/>
                </a:ext>
              </a:extLst>
            </p:cNvPr>
            <p:cNvSpPr txBox="1"/>
            <p:nvPr/>
          </p:nvSpPr>
          <p:spPr>
            <a:xfrm>
              <a:off x="5379359" y="6263199"/>
              <a:ext cx="52925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00" dirty="0">
                  <a:solidFill>
                    <a:srgbClr val="FF5757"/>
                  </a:solidFill>
                  <a:latin typeface="Arial Nova Light" panose="020B0304020202020204" pitchFamily="34" charset="0"/>
                </a:rPr>
                <a:t>Home</a:t>
              </a:r>
              <a:endParaRPr lang="en-CA" sz="1050" dirty="0">
                <a:solidFill>
                  <a:srgbClr val="FF5757"/>
                </a:solidFill>
                <a:latin typeface="Arial Nova Light" panose="020B0304020202020204" pitchFamily="34" charset="0"/>
              </a:endParaRPr>
            </a:p>
          </p:txBody>
        </p: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F4C098C0-1151-E2B4-EA09-DFC021AD1F2C}"/>
                </a:ext>
              </a:extLst>
            </p:cNvPr>
            <p:cNvSpPr txBox="1"/>
            <p:nvPr/>
          </p:nvSpPr>
          <p:spPr>
            <a:xfrm>
              <a:off x="6200818" y="6263199"/>
              <a:ext cx="71488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00" dirty="0">
                  <a:solidFill>
                    <a:srgbClr val="FF5757"/>
                  </a:solidFill>
                  <a:latin typeface="Arial Nova Light" panose="020B0304020202020204" pitchFamily="34" charset="0"/>
                </a:rPr>
                <a:t>My Rack</a:t>
              </a:r>
              <a:endParaRPr lang="en-CA" sz="1050" dirty="0">
                <a:solidFill>
                  <a:srgbClr val="FF5757"/>
                </a:solidFill>
                <a:latin typeface="Arial Nova Light" panose="020B0304020202020204" pitchFamily="34" charset="0"/>
              </a:endParaRPr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C4B61E92-EBF1-039C-4A9D-CE7470DDF6E1}"/>
                </a:ext>
              </a:extLst>
            </p:cNvPr>
            <p:cNvSpPr txBox="1"/>
            <p:nvPr/>
          </p:nvSpPr>
          <p:spPr>
            <a:xfrm>
              <a:off x="5155415" y="2237740"/>
              <a:ext cx="14978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CA" dirty="0">
                <a:latin typeface="Arial Nova Light" panose="020B0304020202020204" pitchFamily="34" charset="0"/>
              </a:endParaRPr>
            </a:p>
          </p:txBody>
        </p:sp>
      </p:grpSp>
      <p:sp>
        <p:nvSpPr>
          <p:cNvPr id="155" name="TextBox 154">
            <a:extLst>
              <a:ext uri="{FF2B5EF4-FFF2-40B4-BE49-F238E27FC236}">
                <a16:creationId xmlns:a16="http://schemas.microsoft.com/office/drawing/2014/main" id="{05BBF38C-03B4-352B-AEED-E30045259783}"/>
              </a:ext>
            </a:extLst>
          </p:cNvPr>
          <p:cNvSpPr txBox="1"/>
          <p:nvPr/>
        </p:nvSpPr>
        <p:spPr>
          <a:xfrm>
            <a:off x="8664734" y="1754621"/>
            <a:ext cx="26929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latin typeface="Text Me One" pitchFamily="2" charset="0"/>
              </a:rPr>
              <a:t>Outfit Builder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532B24EC-1CC4-0BE1-2F01-3EBC38FA5FAC}"/>
              </a:ext>
            </a:extLst>
          </p:cNvPr>
          <p:cNvSpPr txBox="1"/>
          <p:nvPr/>
        </p:nvSpPr>
        <p:spPr>
          <a:xfrm>
            <a:off x="8927424" y="2120668"/>
            <a:ext cx="21675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200" dirty="0">
                <a:solidFill>
                  <a:srgbClr val="FF5757"/>
                </a:solidFill>
                <a:latin typeface="Arial Nova Light" panose="020B0304020202020204" pitchFamily="34" charset="0"/>
              </a:rPr>
              <a:t>{{ FirstName }} X RACK Collab</a:t>
            </a:r>
            <a:endParaRPr lang="en-CA" sz="1600" dirty="0">
              <a:solidFill>
                <a:srgbClr val="FF5757"/>
              </a:solidFill>
              <a:latin typeface="Arial Nova Light" panose="020B0304020202020204" pitchFamily="34" charset="0"/>
            </a:endParaRPr>
          </a:p>
        </p:txBody>
      </p: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F711DACD-4944-6FD8-D098-408FBD4451E3}"/>
              </a:ext>
            </a:extLst>
          </p:cNvPr>
          <p:cNvGrpSpPr/>
          <p:nvPr/>
        </p:nvGrpSpPr>
        <p:grpSpPr>
          <a:xfrm>
            <a:off x="8703300" y="406196"/>
            <a:ext cx="2615814" cy="246221"/>
            <a:chOff x="2264431" y="393148"/>
            <a:chExt cx="2615814" cy="246221"/>
          </a:xfrm>
        </p:grpSpPr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7C3FBD4E-71BA-A4C3-C5B7-11C77BAF2932}"/>
                </a:ext>
              </a:extLst>
            </p:cNvPr>
            <p:cNvSpPr txBox="1"/>
            <p:nvPr/>
          </p:nvSpPr>
          <p:spPr>
            <a:xfrm>
              <a:off x="2264431" y="393148"/>
              <a:ext cx="5324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00" b="1" dirty="0">
                  <a:latin typeface="Arial Nova Light" panose="020B0304020202020204" pitchFamily="34" charset="0"/>
                </a:rPr>
                <a:t>8:42</a:t>
              </a:r>
            </a:p>
          </p:txBody>
        </p:sp>
        <p:pic>
          <p:nvPicPr>
            <p:cNvPr id="159" name="Graphic 158">
              <a:extLst>
                <a:ext uri="{FF2B5EF4-FFF2-40B4-BE49-F238E27FC236}">
                  <a16:creationId xmlns:a16="http://schemas.microsoft.com/office/drawing/2014/main" id="{1BD7AE3C-3932-8C5F-240E-62146ED0CF66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4329280" y="431921"/>
              <a:ext cx="137896" cy="137896"/>
            </a:xfrm>
            <a:prstGeom prst="rect">
              <a:avLst/>
            </a:prstGeom>
          </p:spPr>
        </p:pic>
        <p:pic>
          <p:nvPicPr>
            <p:cNvPr id="160" name="Graphic 159">
              <a:extLst>
                <a:ext uri="{FF2B5EF4-FFF2-40B4-BE49-F238E27FC236}">
                  <a16:creationId xmlns:a16="http://schemas.microsoft.com/office/drawing/2014/main" id="{749FEC7B-C2F3-0E3D-FBB5-5D7E9575DB04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4700827" y="418276"/>
              <a:ext cx="179418" cy="179418"/>
            </a:xfrm>
            <a:prstGeom prst="rect">
              <a:avLst/>
            </a:prstGeom>
          </p:spPr>
        </p:pic>
        <p:pic>
          <p:nvPicPr>
            <p:cNvPr id="161" name="Graphic 160">
              <a:extLst>
                <a:ext uri="{FF2B5EF4-FFF2-40B4-BE49-F238E27FC236}">
                  <a16:creationId xmlns:a16="http://schemas.microsoft.com/office/drawing/2014/main" id="{3C5CF0F6-93A1-4441-65AF-5358CF8B1B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4498780" y="426132"/>
              <a:ext cx="166076" cy="166076"/>
            </a:xfrm>
            <a:prstGeom prst="rect">
              <a:avLst/>
            </a:prstGeom>
          </p:spPr>
        </p:pic>
      </p:grpSp>
      <p:sp>
        <p:nvSpPr>
          <p:cNvPr id="162" name="Rectangle: Rounded Corners 161">
            <a:extLst>
              <a:ext uri="{FF2B5EF4-FFF2-40B4-BE49-F238E27FC236}">
                <a16:creationId xmlns:a16="http://schemas.microsoft.com/office/drawing/2014/main" id="{7D1A8A37-4F3A-2779-F8D3-A56CD899CFCA}"/>
              </a:ext>
            </a:extLst>
          </p:cNvPr>
          <p:cNvSpPr/>
          <p:nvPr/>
        </p:nvSpPr>
        <p:spPr>
          <a:xfrm>
            <a:off x="9245774" y="4544429"/>
            <a:ext cx="1530868" cy="436639"/>
          </a:xfrm>
          <a:prstGeom prst="roundRect">
            <a:avLst/>
          </a:prstGeom>
          <a:solidFill>
            <a:srgbClr val="FFE1E1"/>
          </a:solidFill>
          <a:ln w="28575">
            <a:solidFill>
              <a:srgbClr val="FF57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600" dirty="0">
                <a:solidFill>
                  <a:schemeClr val="tx1"/>
                </a:solidFill>
                <a:latin typeface="Arial Nova Light" panose="020B0604020202020204" pitchFamily="34" charset="0"/>
              </a:rPr>
              <a:t>Start</a:t>
            </a:r>
          </a:p>
        </p:txBody>
      </p:sp>
      <p:pic>
        <p:nvPicPr>
          <p:cNvPr id="163" name="Graphic 162">
            <a:extLst>
              <a:ext uri="{FF2B5EF4-FFF2-40B4-BE49-F238E27FC236}">
                <a16:creationId xmlns:a16="http://schemas.microsoft.com/office/drawing/2014/main" id="{F8CCC3AC-46DD-F066-C567-C6846CB3A9E9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8944940" y="2404935"/>
            <a:ext cx="2109264" cy="2109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6085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2EEAA-4F8E-FD62-767D-1D5790981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7916C6-F151-9C28-4F26-DDF6CF427C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add builder form </a:t>
            </a:r>
            <a:r>
              <a:rPr lang="en-CA" dirty="0" err="1"/>
              <a:t>mockup</a:t>
            </a:r>
            <a:endParaRPr lang="en-CA" dirty="0"/>
          </a:p>
          <a:p>
            <a:r>
              <a:rPr lang="en-CA" dirty="0"/>
              <a:t>add new rack form </a:t>
            </a:r>
            <a:r>
              <a:rPr lang="en-CA" dirty="0" err="1"/>
              <a:t>mockup</a:t>
            </a:r>
            <a:endParaRPr lang="en-CA" dirty="0"/>
          </a:p>
          <a:p>
            <a:r>
              <a:rPr lang="en-CA" dirty="0"/>
              <a:t>add search view</a:t>
            </a:r>
          </a:p>
        </p:txBody>
      </p:sp>
    </p:spTree>
    <p:extLst>
      <p:ext uri="{BB962C8B-B14F-4D97-AF65-F5344CB8AC3E}">
        <p14:creationId xmlns:p14="http://schemas.microsoft.com/office/powerpoint/2010/main" val="12049241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A8A6D-85B1-4A76-43A9-24E32D12D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latin typeface="Arial Nova Light" panose="020B0304020202020204" pitchFamily="34" charset="0"/>
              </a:rPr>
              <a:t>Rack Database Schema</a:t>
            </a:r>
          </a:p>
        </p:txBody>
      </p:sp>
      <p:graphicFrame>
        <p:nvGraphicFramePr>
          <p:cNvPr id="13" name="Table 13">
            <a:extLst>
              <a:ext uri="{FF2B5EF4-FFF2-40B4-BE49-F238E27FC236}">
                <a16:creationId xmlns:a16="http://schemas.microsoft.com/office/drawing/2014/main" id="{5644910A-AA82-0024-CF7E-601C30D599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2294142"/>
              </p:ext>
            </p:extLst>
          </p:nvPr>
        </p:nvGraphicFramePr>
        <p:xfrm>
          <a:off x="535344" y="2279866"/>
          <a:ext cx="2292927" cy="3708400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1238827">
                  <a:extLst>
                    <a:ext uri="{9D8B030D-6E8A-4147-A177-3AD203B41FA5}">
                      <a16:colId xmlns:a16="http://schemas.microsoft.com/office/drawing/2014/main" val="567850297"/>
                    </a:ext>
                  </a:extLst>
                </a:gridCol>
                <a:gridCol w="1054100">
                  <a:extLst>
                    <a:ext uri="{9D8B030D-6E8A-4147-A177-3AD203B41FA5}">
                      <a16:colId xmlns:a16="http://schemas.microsoft.com/office/drawing/2014/main" val="1429166550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en-CA" sz="1800" dirty="0">
                          <a:latin typeface="Arial Nova Light" panose="020B0304020202020204" pitchFamily="34" charset="0"/>
                        </a:rPr>
                        <a:t>Users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1E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996611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sz="1400" i="1" dirty="0" err="1">
                          <a:latin typeface="Arial Nova Light" panose="020B0304020202020204" pitchFamily="34" charset="0"/>
                        </a:rPr>
                        <a:t>User_id</a:t>
                      </a:r>
                      <a:endParaRPr lang="en-CA" sz="1400" i="1" dirty="0">
                        <a:latin typeface="Arial Nova Light" panose="020B03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1400" i="1" dirty="0">
                          <a:latin typeface="Arial Nova Light" panose="020B0304020202020204" pitchFamily="34" charset="0"/>
                        </a:rPr>
                        <a:t>INT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2315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sz="1400" dirty="0">
                          <a:latin typeface="Arial Nova Light" panose="020B0304020202020204" pitchFamily="34" charset="0"/>
                        </a:rPr>
                        <a:t>FirstName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1400" dirty="0">
                          <a:latin typeface="Arial Nova Light" panose="020B0304020202020204" pitchFamily="34" charset="0"/>
                        </a:rPr>
                        <a:t>VARCHAR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27884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sz="1400" dirty="0" err="1">
                          <a:latin typeface="Arial Nova Light" panose="020B0304020202020204" pitchFamily="34" charset="0"/>
                        </a:rPr>
                        <a:t>LastName</a:t>
                      </a:r>
                      <a:endParaRPr lang="en-CA" sz="1400" dirty="0">
                        <a:latin typeface="Arial Nova Light" panose="020B03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1400" dirty="0">
                          <a:latin typeface="Arial Nova Light" panose="020B0304020202020204" pitchFamily="34" charset="0"/>
                        </a:rPr>
                        <a:t>VARCHAR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63492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sz="1400" dirty="0">
                          <a:latin typeface="Arial Nova Light" panose="020B0304020202020204" pitchFamily="34" charset="0"/>
                        </a:rPr>
                        <a:t>Email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1400" dirty="0">
                          <a:latin typeface="Arial Nova Light" panose="020B0304020202020204" pitchFamily="34" charset="0"/>
                        </a:rPr>
                        <a:t>VARCHAR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85940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sz="1400" dirty="0">
                          <a:latin typeface="Arial Nova Light" panose="020B0304020202020204" pitchFamily="34" charset="0"/>
                        </a:rPr>
                        <a:t>Birthday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1400" dirty="0">
                          <a:latin typeface="Arial Nova Light" panose="020B0304020202020204" pitchFamily="34" charset="0"/>
                        </a:rPr>
                        <a:t>DATETIME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86611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sz="1400" dirty="0">
                          <a:latin typeface="Arial Nova Light" panose="020B0304020202020204" pitchFamily="34" charset="0"/>
                        </a:rPr>
                        <a:t>Gender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1400" dirty="0">
                          <a:latin typeface="Arial Nova Light" panose="020B0304020202020204" pitchFamily="34" charset="0"/>
                        </a:rPr>
                        <a:t>ENUM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70682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sz="1400" dirty="0" err="1">
                          <a:latin typeface="Arial Nova Light" panose="020B0304020202020204" pitchFamily="34" charset="0"/>
                        </a:rPr>
                        <a:t>Signup_date</a:t>
                      </a:r>
                      <a:endParaRPr lang="en-CA" sz="1400" dirty="0">
                        <a:latin typeface="Arial Nova Light" panose="020B03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1400" dirty="0">
                          <a:latin typeface="Arial Nova Light" panose="020B0304020202020204" pitchFamily="34" charset="0"/>
                        </a:rPr>
                        <a:t>DATETIME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92933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sz="1400" dirty="0" err="1">
                          <a:latin typeface="Arial Nova Light" panose="020B0304020202020204" pitchFamily="34" charset="0"/>
                        </a:rPr>
                        <a:t>User_img</a:t>
                      </a:r>
                      <a:endParaRPr lang="en-CA" sz="1400" dirty="0">
                        <a:latin typeface="Arial Nova Light" panose="020B03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CA" sz="1400" dirty="0">
                        <a:latin typeface="Arial Nova Light" panose="020B03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99598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sz="1400" strike="sngStrike" dirty="0" err="1">
                          <a:solidFill>
                            <a:srgbClr val="FF0000"/>
                          </a:solidFill>
                          <a:latin typeface="Arial Nova Light" panose="020B0304020202020204" pitchFamily="34" charset="0"/>
                        </a:rPr>
                        <a:t>Email_status</a:t>
                      </a:r>
                      <a:endParaRPr lang="en-CA" sz="1400" strike="sngStrike" dirty="0">
                        <a:solidFill>
                          <a:srgbClr val="FF0000"/>
                        </a:solidFill>
                        <a:latin typeface="Arial Nova Light" panose="020B03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1400" strike="sngStrike" dirty="0">
                          <a:solidFill>
                            <a:srgbClr val="FF0000"/>
                          </a:solidFill>
                          <a:latin typeface="Arial Nova Light" panose="020B0304020202020204" pitchFamily="34" charset="0"/>
                        </a:rPr>
                        <a:t>ENUM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2404922"/>
                  </a:ext>
                </a:extLst>
              </a:tr>
            </a:tbl>
          </a:graphicData>
        </a:graphic>
      </p:graphicFrame>
      <p:graphicFrame>
        <p:nvGraphicFramePr>
          <p:cNvPr id="17" name="Table 13">
            <a:extLst>
              <a:ext uri="{FF2B5EF4-FFF2-40B4-BE49-F238E27FC236}">
                <a16:creationId xmlns:a16="http://schemas.microsoft.com/office/drawing/2014/main" id="{8FA38B2E-B1D0-417E-DAC6-23EDA80159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8670475"/>
              </p:ext>
            </p:extLst>
          </p:nvPr>
        </p:nvGraphicFramePr>
        <p:xfrm>
          <a:off x="3406354" y="2279866"/>
          <a:ext cx="2316349" cy="2595880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1223819">
                  <a:extLst>
                    <a:ext uri="{9D8B030D-6E8A-4147-A177-3AD203B41FA5}">
                      <a16:colId xmlns:a16="http://schemas.microsoft.com/office/drawing/2014/main" val="567850297"/>
                    </a:ext>
                  </a:extLst>
                </a:gridCol>
                <a:gridCol w="1092530">
                  <a:extLst>
                    <a:ext uri="{9D8B030D-6E8A-4147-A177-3AD203B41FA5}">
                      <a16:colId xmlns:a16="http://schemas.microsoft.com/office/drawing/2014/main" val="1429166550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en-CA" sz="1800" dirty="0" err="1">
                          <a:latin typeface="Arial Nova Light" panose="020B0304020202020204" pitchFamily="34" charset="0"/>
                        </a:rPr>
                        <a:t>User_Racks</a:t>
                      </a:r>
                      <a:endParaRPr lang="en-CA" sz="1800" dirty="0">
                        <a:latin typeface="Arial Nova Light" panose="020B03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1E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6611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sz="1400" i="0" dirty="0" err="1">
                          <a:latin typeface="Arial Nova Light" panose="020B0304020202020204" pitchFamily="34" charset="0"/>
                        </a:rPr>
                        <a:t>User_id</a:t>
                      </a:r>
                      <a:endParaRPr lang="en-CA" sz="1400" i="0" dirty="0">
                        <a:latin typeface="Arial Nova Light" panose="020B03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1400" i="0" dirty="0">
                          <a:latin typeface="Arial Nova Light" panose="020B0304020202020204" pitchFamily="34" charset="0"/>
                        </a:rPr>
                        <a:t>INT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2315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sz="1400" i="1" dirty="0" err="1">
                          <a:latin typeface="Arial Nova Light" panose="020B0304020202020204" pitchFamily="34" charset="0"/>
                        </a:rPr>
                        <a:t>Item_id</a:t>
                      </a:r>
                      <a:endParaRPr lang="en-CA" sz="1400" i="1" dirty="0">
                        <a:latin typeface="Arial Nova Light" panose="020B03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1400" i="1" dirty="0">
                          <a:latin typeface="Arial Nova Light" panose="020B0304020202020204" pitchFamily="34" charset="0"/>
                        </a:rPr>
                        <a:t>INT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51813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sz="1400" dirty="0" err="1">
                          <a:latin typeface="Arial Nova Light" panose="020B0304020202020204" pitchFamily="34" charset="0"/>
                        </a:rPr>
                        <a:t>Item_img</a:t>
                      </a:r>
                      <a:endParaRPr lang="en-CA" sz="1400" dirty="0">
                        <a:latin typeface="Arial Nova Light" panose="020B03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CA" sz="1400" dirty="0">
                        <a:latin typeface="Arial Nova Light" panose="020B03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27884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sz="1400" dirty="0">
                          <a:latin typeface="Arial Nova Light" panose="020B0304020202020204" pitchFamily="34" charset="0"/>
                        </a:rPr>
                        <a:t>Season</a:t>
                      </a:r>
                      <a:endParaRPr lang="en-CA" sz="1400" dirty="0">
                        <a:solidFill>
                          <a:srgbClr val="FF0000"/>
                        </a:solidFill>
                        <a:latin typeface="Arial Nova Light" panose="020B03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400" i="0" dirty="0">
                          <a:latin typeface="Arial Nova Light" panose="020B0304020202020204" pitchFamily="34" charset="0"/>
                        </a:rPr>
                        <a:t> ENUM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63492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sz="1400" dirty="0">
                          <a:latin typeface="Arial Nova Light" panose="020B0304020202020204" pitchFamily="34" charset="0"/>
                        </a:rPr>
                        <a:t>Type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400" i="0" dirty="0">
                          <a:latin typeface="Arial Nova Light" panose="020B0304020202020204" pitchFamily="34" charset="0"/>
                        </a:rPr>
                        <a:t>ENUM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85940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sz="1400" dirty="0" err="1">
                          <a:solidFill>
                            <a:srgbClr val="0070C0"/>
                          </a:solidFill>
                          <a:latin typeface="Arial Nova Light" panose="020B0304020202020204" pitchFamily="34" charset="0"/>
                        </a:rPr>
                        <a:t>Color_id</a:t>
                      </a:r>
                      <a:endParaRPr lang="en-CA" sz="1400" dirty="0">
                        <a:solidFill>
                          <a:srgbClr val="0070C0"/>
                        </a:solidFill>
                        <a:latin typeface="Arial Nova Light" panose="020B03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400" i="0" dirty="0">
                          <a:latin typeface="Arial Nova Light" panose="020B0304020202020204" pitchFamily="34" charset="0"/>
                        </a:rPr>
                        <a:t>INT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8661177"/>
                  </a:ext>
                </a:extLst>
              </a:tr>
            </a:tbl>
          </a:graphicData>
        </a:graphic>
      </p:graphicFrame>
      <p:graphicFrame>
        <p:nvGraphicFramePr>
          <p:cNvPr id="18" name="Table 13">
            <a:extLst>
              <a:ext uri="{FF2B5EF4-FFF2-40B4-BE49-F238E27FC236}">
                <a16:creationId xmlns:a16="http://schemas.microsoft.com/office/drawing/2014/main" id="{FF90F637-65D6-F5A2-F471-EDB4F07A21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6081469"/>
              </p:ext>
            </p:extLst>
          </p:nvPr>
        </p:nvGraphicFramePr>
        <p:xfrm>
          <a:off x="9037451" y="2279866"/>
          <a:ext cx="2316349" cy="2595880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1223819">
                  <a:extLst>
                    <a:ext uri="{9D8B030D-6E8A-4147-A177-3AD203B41FA5}">
                      <a16:colId xmlns:a16="http://schemas.microsoft.com/office/drawing/2014/main" val="567850297"/>
                    </a:ext>
                  </a:extLst>
                </a:gridCol>
                <a:gridCol w="1092530">
                  <a:extLst>
                    <a:ext uri="{9D8B030D-6E8A-4147-A177-3AD203B41FA5}">
                      <a16:colId xmlns:a16="http://schemas.microsoft.com/office/drawing/2014/main" val="1429166550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en-CA" sz="1800" dirty="0" err="1">
                          <a:solidFill>
                            <a:srgbClr val="0070C0"/>
                          </a:solidFill>
                          <a:latin typeface="Arial Nova Light" panose="020B0304020202020204" pitchFamily="34" charset="0"/>
                        </a:rPr>
                        <a:t>User_Outfits</a:t>
                      </a:r>
                      <a:endParaRPr lang="en-CA" sz="1800" dirty="0">
                        <a:solidFill>
                          <a:srgbClr val="0070C0"/>
                        </a:solidFill>
                        <a:latin typeface="Arial Nova Light" panose="020B03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1E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6611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sz="1400" i="0" dirty="0" err="1">
                          <a:latin typeface="Arial Nova Light" panose="020B0304020202020204" pitchFamily="34" charset="0"/>
                        </a:rPr>
                        <a:t>User_id</a:t>
                      </a:r>
                      <a:endParaRPr lang="en-CA" sz="1400" i="0" dirty="0">
                        <a:latin typeface="Arial Nova Light" panose="020B03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1400" i="0" dirty="0">
                          <a:latin typeface="Arial Nova Light" panose="020B0304020202020204" pitchFamily="34" charset="0"/>
                        </a:rPr>
                        <a:t>INT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2315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sz="1400" i="1" dirty="0" err="1">
                          <a:latin typeface="Arial Nova Light" panose="020B0304020202020204" pitchFamily="34" charset="0"/>
                        </a:rPr>
                        <a:t>Outfit_id</a:t>
                      </a:r>
                      <a:endParaRPr lang="en-CA" sz="1400" i="1" dirty="0">
                        <a:latin typeface="Arial Nova Light" panose="020B03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1400" i="1" dirty="0">
                          <a:latin typeface="Arial Nova Light" panose="020B0304020202020204" pitchFamily="34" charset="0"/>
                        </a:rPr>
                        <a:t>INT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27884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sz="1400" dirty="0">
                          <a:latin typeface="Arial Nova Light" panose="020B0304020202020204" pitchFamily="34" charset="0"/>
                        </a:rPr>
                        <a:t>Generated?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1400" dirty="0">
                          <a:latin typeface="Arial Nova Light" panose="020B0304020202020204" pitchFamily="34" charset="0"/>
                        </a:rPr>
                        <a:t>INT SIZE 1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70019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sz="1400" dirty="0">
                          <a:latin typeface="Arial Nova Light" panose="020B0304020202020204" pitchFamily="34" charset="0"/>
                        </a:rPr>
                        <a:t>Item_id_1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400" i="0" dirty="0">
                          <a:latin typeface="Arial Nova Light" panose="020B0304020202020204" pitchFamily="34" charset="0"/>
                        </a:rPr>
                        <a:t>INT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63492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sz="1400" dirty="0">
                          <a:latin typeface="Arial Nova Light" panose="020B0304020202020204" pitchFamily="34" charset="0"/>
                        </a:rPr>
                        <a:t>Item_id_2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400" i="0" dirty="0">
                          <a:latin typeface="Arial Nova Light" panose="020B0304020202020204" pitchFamily="34" charset="0"/>
                        </a:rPr>
                        <a:t>INT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85940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400" dirty="0">
                          <a:latin typeface="Arial Nova Light" panose="020B0304020202020204" pitchFamily="34" charset="0"/>
                        </a:rPr>
                        <a:t>Item_id_3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1400" i="0" dirty="0">
                          <a:latin typeface="Arial Nova Light" panose="020B0304020202020204" pitchFamily="34" charset="0"/>
                        </a:rPr>
                        <a:t>INT</a:t>
                      </a:r>
                      <a:endParaRPr lang="en-CA" sz="1400" dirty="0">
                        <a:latin typeface="Arial Nova Light" panose="020B03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8661177"/>
                  </a:ext>
                </a:extLst>
              </a:tr>
            </a:tbl>
          </a:graphicData>
        </a:graphic>
      </p:graphicFrame>
      <p:graphicFrame>
        <p:nvGraphicFramePr>
          <p:cNvPr id="19" name="Table 13">
            <a:extLst>
              <a:ext uri="{FF2B5EF4-FFF2-40B4-BE49-F238E27FC236}">
                <a16:creationId xmlns:a16="http://schemas.microsoft.com/office/drawing/2014/main" id="{4F8D7FEC-33F0-C731-F99E-572D5DDF93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3728733"/>
              </p:ext>
            </p:extLst>
          </p:nvPr>
        </p:nvGraphicFramePr>
        <p:xfrm>
          <a:off x="6575178" y="2279866"/>
          <a:ext cx="2316349" cy="2225040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1237675">
                  <a:extLst>
                    <a:ext uri="{9D8B030D-6E8A-4147-A177-3AD203B41FA5}">
                      <a16:colId xmlns:a16="http://schemas.microsoft.com/office/drawing/2014/main" val="567850297"/>
                    </a:ext>
                  </a:extLst>
                </a:gridCol>
                <a:gridCol w="1078674">
                  <a:extLst>
                    <a:ext uri="{9D8B030D-6E8A-4147-A177-3AD203B41FA5}">
                      <a16:colId xmlns:a16="http://schemas.microsoft.com/office/drawing/2014/main" val="1429166550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en-CA" sz="1800" dirty="0" err="1">
                          <a:solidFill>
                            <a:srgbClr val="0070C0"/>
                          </a:solidFill>
                          <a:latin typeface="Arial Nova Light" panose="020B0304020202020204" pitchFamily="34" charset="0"/>
                        </a:rPr>
                        <a:t>User_Rack_Searches</a:t>
                      </a:r>
                      <a:endParaRPr lang="en-CA" sz="1800" dirty="0">
                        <a:solidFill>
                          <a:srgbClr val="0070C0"/>
                        </a:solidFill>
                        <a:latin typeface="Arial Nova Light" panose="020B03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1E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6611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sz="1400" i="0" dirty="0" err="1">
                          <a:latin typeface="Arial Nova Light" panose="020B0304020202020204" pitchFamily="34" charset="0"/>
                        </a:rPr>
                        <a:t>User_id</a:t>
                      </a:r>
                      <a:endParaRPr lang="en-CA" sz="1400" i="0" dirty="0">
                        <a:latin typeface="Arial Nova Light" panose="020B03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1400" i="0" dirty="0">
                          <a:latin typeface="Arial Nova Light" panose="020B0304020202020204" pitchFamily="34" charset="0"/>
                        </a:rPr>
                        <a:t>INT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2315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sz="1400" i="1" dirty="0" err="1">
                          <a:latin typeface="Arial Nova Light" panose="020B0304020202020204" pitchFamily="34" charset="0"/>
                        </a:rPr>
                        <a:t>Search_id</a:t>
                      </a:r>
                      <a:endParaRPr lang="en-CA" sz="1400" i="1" dirty="0">
                        <a:latin typeface="Arial Nova Light" panose="020B03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1400" i="1" dirty="0">
                          <a:latin typeface="Arial Nova Light" panose="020B0304020202020204" pitchFamily="34" charset="0"/>
                        </a:rPr>
                        <a:t>INT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03411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sz="1400" dirty="0">
                          <a:latin typeface="Arial Nova Light" panose="020B0304020202020204" pitchFamily="34" charset="0"/>
                        </a:rPr>
                        <a:t>Season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1400" dirty="0">
                          <a:latin typeface="Arial Nova Light" panose="020B0304020202020204" pitchFamily="34" charset="0"/>
                        </a:rPr>
                        <a:t>ENUM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27884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sz="1400" dirty="0">
                          <a:latin typeface="Arial Nova Light" panose="020B0304020202020204" pitchFamily="34" charset="0"/>
                        </a:rPr>
                        <a:t>Type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1400" dirty="0">
                          <a:latin typeface="Arial Nova Light" panose="020B0304020202020204" pitchFamily="34" charset="0"/>
                        </a:rPr>
                        <a:t>ENUM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63492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sz="1400" dirty="0" err="1">
                          <a:solidFill>
                            <a:srgbClr val="0070C0"/>
                          </a:solidFill>
                          <a:latin typeface="Arial Nova Light" panose="020B0304020202020204" pitchFamily="34" charset="0"/>
                        </a:rPr>
                        <a:t>Color_id</a:t>
                      </a:r>
                      <a:endParaRPr lang="en-CA" sz="1400" dirty="0">
                        <a:solidFill>
                          <a:srgbClr val="0070C0"/>
                        </a:solidFill>
                        <a:latin typeface="Arial Nova Light" panose="020B03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1400" dirty="0">
                          <a:latin typeface="Arial Nova Light" panose="020B0304020202020204" pitchFamily="34" charset="0"/>
                        </a:rPr>
                        <a:t>INT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8594013"/>
                  </a:ext>
                </a:extLst>
              </a:tr>
            </a:tbl>
          </a:graphicData>
        </a:graphic>
      </p:graphicFrame>
      <p:graphicFrame>
        <p:nvGraphicFramePr>
          <p:cNvPr id="21" name="Table 13">
            <a:extLst>
              <a:ext uri="{FF2B5EF4-FFF2-40B4-BE49-F238E27FC236}">
                <a16:creationId xmlns:a16="http://schemas.microsoft.com/office/drawing/2014/main" id="{31E9098B-4592-3A13-BDE1-1CC7753FFA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2271942"/>
              </p:ext>
            </p:extLst>
          </p:nvPr>
        </p:nvGraphicFramePr>
        <p:xfrm>
          <a:off x="6575178" y="5187078"/>
          <a:ext cx="2316349" cy="1112520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1223819">
                  <a:extLst>
                    <a:ext uri="{9D8B030D-6E8A-4147-A177-3AD203B41FA5}">
                      <a16:colId xmlns:a16="http://schemas.microsoft.com/office/drawing/2014/main" val="567850297"/>
                    </a:ext>
                  </a:extLst>
                </a:gridCol>
                <a:gridCol w="1092530">
                  <a:extLst>
                    <a:ext uri="{9D8B030D-6E8A-4147-A177-3AD203B41FA5}">
                      <a16:colId xmlns:a16="http://schemas.microsoft.com/office/drawing/2014/main" val="1429166550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en-CA" sz="1800" dirty="0" err="1">
                          <a:solidFill>
                            <a:srgbClr val="FF0000"/>
                          </a:solidFill>
                          <a:latin typeface="Arial Nova Light" panose="020B0304020202020204" pitchFamily="34" charset="0"/>
                        </a:rPr>
                        <a:t>Clothing_Types</a:t>
                      </a:r>
                      <a:endParaRPr lang="en-CA" sz="1800" dirty="0">
                        <a:solidFill>
                          <a:srgbClr val="FF0000"/>
                        </a:solidFill>
                        <a:latin typeface="Arial Nova Light" panose="020B03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1E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6611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sz="1400" i="1" dirty="0" err="1">
                          <a:latin typeface="Arial Nova Light" panose="020B0304020202020204" pitchFamily="34" charset="0"/>
                        </a:rPr>
                        <a:t>Type_id</a:t>
                      </a:r>
                      <a:endParaRPr lang="en-CA" sz="1400" i="1" dirty="0">
                        <a:latin typeface="Arial Nova Light" panose="020B03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1400" i="1" dirty="0">
                          <a:latin typeface="Arial Nova Light" panose="020B0304020202020204" pitchFamily="34" charset="0"/>
                        </a:rPr>
                        <a:t>INT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2315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sz="1400" b="0" i="0" dirty="0">
                          <a:latin typeface="Arial Nova Light" panose="020B0304020202020204" pitchFamily="34" charset="0"/>
                        </a:rPr>
                        <a:t>Type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1400" i="0" dirty="0">
                          <a:latin typeface="Arial Nova Light" panose="020B0304020202020204" pitchFamily="34" charset="0"/>
                        </a:rPr>
                        <a:t>ENUM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6081054"/>
                  </a:ext>
                </a:extLst>
              </a:tr>
            </a:tbl>
          </a:graphicData>
        </a:graphic>
      </p:graphicFrame>
      <p:graphicFrame>
        <p:nvGraphicFramePr>
          <p:cNvPr id="22" name="Table 13">
            <a:extLst>
              <a:ext uri="{FF2B5EF4-FFF2-40B4-BE49-F238E27FC236}">
                <a16:creationId xmlns:a16="http://schemas.microsoft.com/office/drawing/2014/main" id="{0AC77F5D-D3D8-C85C-15D1-EAF924E0B6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4277299"/>
              </p:ext>
            </p:extLst>
          </p:nvPr>
        </p:nvGraphicFramePr>
        <p:xfrm>
          <a:off x="9037451" y="5187078"/>
          <a:ext cx="2316349" cy="1112520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1223819">
                  <a:extLst>
                    <a:ext uri="{9D8B030D-6E8A-4147-A177-3AD203B41FA5}">
                      <a16:colId xmlns:a16="http://schemas.microsoft.com/office/drawing/2014/main" val="567850297"/>
                    </a:ext>
                  </a:extLst>
                </a:gridCol>
                <a:gridCol w="1092530">
                  <a:extLst>
                    <a:ext uri="{9D8B030D-6E8A-4147-A177-3AD203B41FA5}">
                      <a16:colId xmlns:a16="http://schemas.microsoft.com/office/drawing/2014/main" val="1429166550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en-CA" sz="1800" dirty="0" err="1">
                          <a:solidFill>
                            <a:srgbClr val="0070C0"/>
                          </a:solidFill>
                          <a:latin typeface="Arial Nova Light" panose="020B0304020202020204" pitchFamily="34" charset="0"/>
                        </a:rPr>
                        <a:t>Clothing_Colors</a:t>
                      </a:r>
                      <a:endParaRPr lang="en-CA" sz="1800" dirty="0">
                        <a:solidFill>
                          <a:srgbClr val="0070C0"/>
                        </a:solidFill>
                        <a:latin typeface="Arial Nova Light" panose="020B03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1E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6611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sz="1400" i="1" dirty="0" err="1">
                          <a:latin typeface="Arial Nova Light" panose="020B0304020202020204" pitchFamily="34" charset="0"/>
                        </a:rPr>
                        <a:t>Color_id</a:t>
                      </a:r>
                      <a:endParaRPr lang="en-CA" sz="1400" i="1" dirty="0">
                        <a:latin typeface="Arial Nova Light" panose="020B03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1400" i="1" dirty="0">
                          <a:latin typeface="Arial Nova Light" panose="020B0304020202020204" pitchFamily="34" charset="0"/>
                        </a:rPr>
                        <a:t>INT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2315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sz="1400" i="0" dirty="0">
                          <a:latin typeface="Arial Nova Light" panose="020B0304020202020204" pitchFamily="34" charset="0"/>
                        </a:rPr>
                        <a:t>Color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400" i="0" dirty="0">
                          <a:latin typeface="Arial Nova Light" panose="020B0304020202020204" pitchFamily="34" charset="0"/>
                        </a:rPr>
                        <a:t>VARCHAR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7187431"/>
                  </a:ext>
                </a:extLst>
              </a:tr>
            </a:tbl>
          </a:graphicData>
        </a:graphic>
      </p:graphicFrame>
      <p:pic>
        <p:nvPicPr>
          <p:cNvPr id="24" name="Picture 23" descr="Icon&#10;&#10;Description automatically generated">
            <a:extLst>
              <a:ext uri="{FF2B5EF4-FFF2-40B4-BE49-F238E27FC236}">
                <a16:creationId xmlns:a16="http://schemas.microsoft.com/office/drawing/2014/main" id="{55CBA881-AA29-2A12-64FA-A0234CA46D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514" y="2656842"/>
            <a:ext cx="300224" cy="300224"/>
          </a:xfrm>
          <a:prstGeom prst="rect">
            <a:avLst/>
          </a:prstGeom>
        </p:spPr>
      </p:pic>
      <p:pic>
        <p:nvPicPr>
          <p:cNvPr id="31" name="Picture 30" descr="Icon&#10;&#10;Description automatically generated">
            <a:extLst>
              <a:ext uri="{FF2B5EF4-FFF2-40B4-BE49-F238E27FC236}">
                <a16:creationId xmlns:a16="http://schemas.microsoft.com/office/drawing/2014/main" id="{A74992D3-A008-BA90-871F-1BC1FABA82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9987" y="3065698"/>
            <a:ext cx="300224" cy="300224"/>
          </a:xfrm>
          <a:prstGeom prst="rect">
            <a:avLst/>
          </a:prstGeom>
        </p:spPr>
      </p:pic>
      <p:pic>
        <p:nvPicPr>
          <p:cNvPr id="32" name="Picture 31" descr="Icon&#10;&#10;Description automatically generated">
            <a:extLst>
              <a:ext uri="{FF2B5EF4-FFF2-40B4-BE49-F238E27FC236}">
                <a16:creationId xmlns:a16="http://schemas.microsoft.com/office/drawing/2014/main" id="{2CEA257D-2CCB-BBEE-46BA-50552513BC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4595" y="3053761"/>
            <a:ext cx="300224" cy="300224"/>
          </a:xfrm>
          <a:prstGeom prst="rect">
            <a:avLst/>
          </a:prstGeom>
        </p:spPr>
      </p:pic>
      <p:pic>
        <p:nvPicPr>
          <p:cNvPr id="33" name="Picture 32" descr="Icon&#10;&#10;Description automatically generated">
            <a:extLst>
              <a:ext uri="{FF2B5EF4-FFF2-40B4-BE49-F238E27FC236}">
                <a16:creationId xmlns:a16="http://schemas.microsoft.com/office/drawing/2014/main" id="{A2EA6388-DA85-D311-A4C2-1AB3607636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0096" y="3066462"/>
            <a:ext cx="300224" cy="300224"/>
          </a:xfrm>
          <a:prstGeom prst="rect">
            <a:avLst/>
          </a:prstGeom>
        </p:spPr>
      </p:pic>
      <p:pic>
        <p:nvPicPr>
          <p:cNvPr id="34" name="Picture 33" descr="Icon&#10;&#10;Description automatically generated">
            <a:extLst>
              <a:ext uri="{FF2B5EF4-FFF2-40B4-BE49-F238E27FC236}">
                <a16:creationId xmlns:a16="http://schemas.microsoft.com/office/drawing/2014/main" id="{18DFD2C2-5976-15F4-B21E-4CE8C938B321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9987" y="2656842"/>
            <a:ext cx="300224" cy="300224"/>
          </a:xfrm>
          <a:prstGeom prst="rect">
            <a:avLst/>
          </a:prstGeom>
        </p:spPr>
      </p:pic>
      <p:pic>
        <p:nvPicPr>
          <p:cNvPr id="37" name="Picture 36" descr="Icon&#10;&#10;Description automatically generated">
            <a:extLst>
              <a:ext uri="{FF2B5EF4-FFF2-40B4-BE49-F238E27FC236}">
                <a16:creationId xmlns:a16="http://schemas.microsoft.com/office/drawing/2014/main" id="{7570FB07-410E-BCFE-9BBD-BE7337A8A63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3080" y="4514606"/>
            <a:ext cx="300224" cy="300224"/>
          </a:xfrm>
          <a:prstGeom prst="rect">
            <a:avLst/>
          </a:prstGeom>
        </p:spPr>
      </p:pic>
      <p:pic>
        <p:nvPicPr>
          <p:cNvPr id="38" name="Picture 37" descr="Icon&#10;&#10;Description automatically generated">
            <a:extLst>
              <a:ext uri="{FF2B5EF4-FFF2-40B4-BE49-F238E27FC236}">
                <a16:creationId xmlns:a16="http://schemas.microsoft.com/office/drawing/2014/main" id="{A54B6AFA-063D-B3E1-FF98-6B689831966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4595" y="2664345"/>
            <a:ext cx="300224" cy="300224"/>
          </a:xfrm>
          <a:prstGeom prst="rect">
            <a:avLst/>
          </a:prstGeom>
        </p:spPr>
      </p:pic>
      <p:pic>
        <p:nvPicPr>
          <p:cNvPr id="39" name="Picture 38" descr="Icon&#10;&#10;Description automatically generated">
            <a:extLst>
              <a:ext uri="{FF2B5EF4-FFF2-40B4-BE49-F238E27FC236}">
                <a16:creationId xmlns:a16="http://schemas.microsoft.com/office/drawing/2014/main" id="{DD9DB3F6-735E-7CD3-5C7D-98AB4658A34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4595" y="3784018"/>
            <a:ext cx="300224" cy="300224"/>
          </a:xfrm>
          <a:prstGeom prst="rect">
            <a:avLst/>
          </a:prstGeom>
        </p:spPr>
      </p:pic>
      <p:pic>
        <p:nvPicPr>
          <p:cNvPr id="40" name="Picture 39" descr="Icon&#10;&#10;Description automatically generated">
            <a:extLst>
              <a:ext uri="{FF2B5EF4-FFF2-40B4-BE49-F238E27FC236}">
                <a16:creationId xmlns:a16="http://schemas.microsoft.com/office/drawing/2014/main" id="{3974AEF6-CB4D-6ED8-8BDF-D1A8D879D165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4595" y="4160408"/>
            <a:ext cx="300224" cy="300224"/>
          </a:xfrm>
          <a:prstGeom prst="rect">
            <a:avLst/>
          </a:prstGeom>
        </p:spPr>
      </p:pic>
      <p:pic>
        <p:nvPicPr>
          <p:cNvPr id="41" name="Picture 40" descr="Icon&#10;&#10;Description automatically generated">
            <a:extLst>
              <a:ext uri="{FF2B5EF4-FFF2-40B4-BE49-F238E27FC236}">
                <a16:creationId xmlns:a16="http://schemas.microsoft.com/office/drawing/2014/main" id="{7D28E473-96C7-F172-1F62-3CDB650444C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4595" y="4562683"/>
            <a:ext cx="300224" cy="300224"/>
          </a:xfrm>
          <a:prstGeom prst="rect">
            <a:avLst/>
          </a:prstGeom>
        </p:spPr>
      </p:pic>
      <p:pic>
        <p:nvPicPr>
          <p:cNvPr id="42" name="Picture 41" descr="Icon&#10;&#10;Description automatically generated">
            <a:extLst>
              <a:ext uri="{FF2B5EF4-FFF2-40B4-BE49-F238E27FC236}">
                <a16:creationId xmlns:a16="http://schemas.microsoft.com/office/drawing/2014/main" id="{D03BC6EB-9A1C-3349-F4F6-A5EC02D0F95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0096" y="2686027"/>
            <a:ext cx="300224" cy="300224"/>
          </a:xfrm>
          <a:prstGeom prst="rect">
            <a:avLst/>
          </a:prstGeom>
        </p:spPr>
      </p:pic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70CD57E3-E64E-31C0-18AC-A5B594AED1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5825" y="5576429"/>
            <a:ext cx="300224" cy="300224"/>
          </a:xfrm>
          <a:prstGeom prst="rect">
            <a:avLst/>
          </a:prstGeom>
        </p:spPr>
      </p:pic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89AE3370-261B-68EA-5D21-7191DF620D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0985" y="5580526"/>
            <a:ext cx="300224" cy="300224"/>
          </a:xfrm>
          <a:prstGeom prst="rect">
            <a:avLst/>
          </a:prstGeom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5F979F94-17CE-543D-9301-B9832F8AACB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8491" y="4179282"/>
            <a:ext cx="300224" cy="300224"/>
          </a:xfrm>
          <a:prstGeom prst="rect">
            <a:avLst/>
          </a:prstGeom>
        </p:spPr>
      </p:pic>
      <p:sp>
        <p:nvSpPr>
          <p:cNvPr id="148" name="TextBox 147">
            <a:extLst>
              <a:ext uri="{FF2B5EF4-FFF2-40B4-BE49-F238E27FC236}">
                <a16:creationId xmlns:a16="http://schemas.microsoft.com/office/drawing/2014/main" id="{B3B7612C-4B6A-A6EF-932E-517190884DBA}"/>
              </a:ext>
            </a:extLst>
          </p:cNvPr>
          <p:cNvSpPr txBox="1"/>
          <p:nvPr/>
        </p:nvSpPr>
        <p:spPr>
          <a:xfrm>
            <a:off x="2828271" y="1690688"/>
            <a:ext cx="828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MVP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577A8DA9-7E53-65AD-8180-3F10F911BFF0}"/>
              </a:ext>
            </a:extLst>
          </p:cNvPr>
          <p:cNvSpPr txBox="1"/>
          <p:nvPr/>
        </p:nvSpPr>
        <p:spPr>
          <a:xfrm>
            <a:off x="8051871" y="1685763"/>
            <a:ext cx="1971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Backburner work</a:t>
            </a:r>
          </a:p>
        </p:txBody>
      </p:sp>
    </p:spTree>
    <p:extLst>
      <p:ext uri="{BB962C8B-B14F-4D97-AF65-F5344CB8AC3E}">
        <p14:creationId xmlns:p14="http://schemas.microsoft.com/office/powerpoint/2010/main" val="42797385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ADA12D94-9905-07E1-EE17-930494AFAC9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11"/>
          <a:stretch/>
        </p:blipFill>
        <p:spPr>
          <a:xfrm>
            <a:off x="6412088" y="2555505"/>
            <a:ext cx="5700889" cy="4093265"/>
          </a:xfrm>
          <a:prstGeom prst="rect">
            <a:avLst/>
          </a:prstGeom>
        </p:spPr>
      </p:pic>
      <p:pic>
        <p:nvPicPr>
          <p:cNvPr id="9" name="Picture 8" descr="Engineering drawing&#10;&#10;Description automatically generated with medium confidence">
            <a:extLst>
              <a:ext uri="{FF2B5EF4-FFF2-40B4-BE49-F238E27FC236}">
                <a16:creationId xmlns:a16="http://schemas.microsoft.com/office/drawing/2014/main" id="{E6104FCF-B4CE-350A-5FAF-DC068E9FC83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49" r="6924"/>
          <a:stretch/>
        </p:blipFill>
        <p:spPr>
          <a:xfrm>
            <a:off x="395111" y="209230"/>
            <a:ext cx="6016977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3427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alendar&#10;&#10;Description automatically generated">
            <a:extLst>
              <a:ext uri="{FF2B5EF4-FFF2-40B4-BE49-F238E27FC236}">
                <a16:creationId xmlns:a16="http://schemas.microsoft.com/office/drawing/2014/main" id="{00D82E66-95C9-F942-1C27-8526523F05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6320" y="0"/>
            <a:ext cx="65329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8611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 descr="Shape&#10;&#10;Description automatically generated">
            <a:extLst>
              <a:ext uri="{FF2B5EF4-FFF2-40B4-BE49-F238E27FC236}">
                <a16:creationId xmlns:a16="http://schemas.microsoft.com/office/drawing/2014/main" id="{DA8E6D9B-E97E-B78D-0F72-312DDFD2912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9"/>
          <a:stretch/>
        </p:blipFill>
        <p:spPr>
          <a:xfrm>
            <a:off x="3476978" y="684131"/>
            <a:ext cx="5249332" cy="5489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9154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t full of shoes&#10;&#10;Description automatically generated with medium confidence">
            <a:extLst>
              <a:ext uri="{FF2B5EF4-FFF2-40B4-BE49-F238E27FC236}">
                <a16:creationId xmlns:a16="http://schemas.microsoft.com/office/drawing/2014/main" id="{01A10F58-CD7F-1AD0-C98A-DFD503346C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889" y="1143000"/>
            <a:ext cx="4572000" cy="4572000"/>
          </a:xfrm>
          <a:prstGeom prst="rect">
            <a:avLst/>
          </a:prstGeom>
        </p:spPr>
      </p:pic>
      <p:pic>
        <p:nvPicPr>
          <p:cNvPr id="7" name="Picture 6" descr="A closet full of clothes&#10;&#10;Description automatically generated with medium confidence">
            <a:extLst>
              <a:ext uri="{FF2B5EF4-FFF2-40B4-BE49-F238E27FC236}">
                <a16:creationId xmlns:a16="http://schemas.microsoft.com/office/drawing/2014/main" id="{1FB1C7ED-A8F5-01D6-2C29-4267D7291E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5111" y="1143000"/>
            <a:ext cx="6096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1552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text, indoor, shelf, colorful&#10;&#10;Description automatically generated">
            <a:extLst>
              <a:ext uri="{FF2B5EF4-FFF2-40B4-BE49-F238E27FC236}">
                <a16:creationId xmlns:a16="http://schemas.microsoft.com/office/drawing/2014/main" id="{7093B168-5993-4B3F-A15F-F84E6AEE90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1865" y="1253331"/>
            <a:ext cx="5988269" cy="4351338"/>
          </a:xfrm>
        </p:spPr>
      </p:pic>
    </p:spTree>
    <p:extLst>
      <p:ext uri="{BB962C8B-B14F-4D97-AF65-F5344CB8AC3E}">
        <p14:creationId xmlns:p14="http://schemas.microsoft.com/office/powerpoint/2010/main" val="16138809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Text, letter&#10;&#10;Description automatically generated">
            <a:extLst>
              <a:ext uri="{FF2B5EF4-FFF2-40B4-BE49-F238E27FC236}">
                <a16:creationId xmlns:a16="http://schemas.microsoft.com/office/drawing/2014/main" id="{CDFBF525-0B27-6105-D3C7-5AE1305F8B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6586" y="718079"/>
            <a:ext cx="9638828" cy="5421841"/>
          </a:xfrm>
        </p:spPr>
      </p:pic>
    </p:spTree>
    <p:extLst>
      <p:ext uri="{BB962C8B-B14F-4D97-AF65-F5344CB8AC3E}">
        <p14:creationId xmlns:p14="http://schemas.microsoft.com/office/powerpoint/2010/main" val="42694943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114719A3-11E4-BEEE-6B86-AA79F8E9DF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91311" y="3583176"/>
            <a:ext cx="4100689" cy="4100689"/>
          </a:xfrm>
          <a:prstGeom prst="rect">
            <a:avLst/>
          </a:prstGeom>
        </p:spPr>
      </p:pic>
      <p:pic>
        <p:nvPicPr>
          <p:cNvPr id="13" name="Picture 12" descr="A picture containing hanger, bell, silhouette&#10;&#10;Description automatically generated">
            <a:extLst>
              <a:ext uri="{FF2B5EF4-FFF2-40B4-BE49-F238E27FC236}">
                <a16:creationId xmlns:a16="http://schemas.microsoft.com/office/drawing/2014/main" id="{81BC4E58-3716-BA87-393C-D9F32E9DE8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5667" y="218722"/>
            <a:ext cx="3302752" cy="3556810"/>
          </a:xfrm>
          <a:prstGeom prst="rect">
            <a:avLst/>
          </a:prstGeom>
        </p:spPr>
      </p:pic>
      <p:pic>
        <p:nvPicPr>
          <p:cNvPr id="1026" name="Picture 2" descr="Hanger icon line clothes symbol Royalty Free Vector Image">
            <a:extLst>
              <a:ext uri="{FF2B5EF4-FFF2-40B4-BE49-F238E27FC236}">
                <a16:creationId xmlns:a16="http://schemas.microsoft.com/office/drawing/2014/main" id="{D50133BD-3DCF-7478-83A1-357CDAD491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474" y="4323374"/>
            <a:ext cx="2895600" cy="312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406,700 Hangers Images, Stock Photos &amp; Vectors | Shutterstock">
            <a:extLst>
              <a:ext uri="{FF2B5EF4-FFF2-40B4-BE49-F238E27FC236}">
                <a16:creationId xmlns:a16="http://schemas.microsoft.com/office/drawing/2014/main" id="{2F234433-D86C-A4D0-CB5A-E0A9ACCBC3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9072" y="57503"/>
            <a:ext cx="2466975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lothes hanger icon Royalty Free Vector Image - VectorStock">
            <a:extLst>
              <a:ext uri="{FF2B5EF4-FFF2-40B4-BE49-F238E27FC236}">
                <a16:creationId xmlns:a16="http://schemas.microsoft.com/office/drawing/2014/main" id="{C295AAAF-4054-DF80-5589-83F85E1DE7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1971" y="57503"/>
            <a:ext cx="3638550" cy="3933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Premium Vector | Clothes hanger icon, outline style">
            <a:extLst>
              <a:ext uri="{FF2B5EF4-FFF2-40B4-BE49-F238E27FC236}">
                <a16:creationId xmlns:a16="http://schemas.microsoft.com/office/drawing/2014/main" id="{63E66B28-F864-A52E-D9B8-42F3FDFEB5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81" r="18081"/>
          <a:stretch/>
        </p:blipFill>
        <p:spPr bwMode="auto">
          <a:xfrm>
            <a:off x="4287254" y="4152548"/>
            <a:ext cx="3332116" cy="312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AAE7C5B-E1E7-2137-1401-735074439EC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87255" y="218722"/>
            <a:ext cx="3332115" cy="3540372"/>
          </a:xfrm>
          <a:prstGeom prst="rect">
            <a:avLst/>
          </a:prstGeom>
        </p:spPr>
      </p:pic>
      <p:pic>
        <p:nvPicPr>
          <p:cNvPr id="20" name="Picture 19" descr="Icon&#10;&#10;Description automatically generated">
            <a:extLst>
              <a:ext uri="{FF2B5EF4-FFF2-40B4-BE49-F238E27FC236}">
                <a16:creationId xmlns:a16="http://schemas.microsoft.com/office/drawing/2014/main" id="{174F30B4-8763-5DEF-31A3-80236908CA3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372" y="2345006"/>
            <a:ext cx="2861051" cy="2861051"/>
          </a:xfrm>
          <a:prstGeom prst="rect">
            <a:avLst/>
          </a:prstGeom>
        </p:spPr>
      </p:pic>
      <p:pic>
        <p:nvPicPr>
          <p:cNvPr id="24" name="Picture 23" descr="Icon&#10;&#10;Description automatically generated">
            <a:extLst>
              <a:ext uri="{FF2B5EF4-FFF2-40B4-BE49-F238E27FC236}">
                <a16:creationId xmlns:a16="http://schemas.microsoft.com/office/drawing/2014/main" id="{8FAFB138-AA38-8421-39E9-352AA6BCA7B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3" y="-673041"/>
            <a:ext cx="4664370" cy="4664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1345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Text, letter&#10;&#10;Description automatically generated">
            <a:extLst>
              <a:ext uri="{FF2B5EF4-FFF2-40B4-BE49-F238E27FC236}">
                <a16:creationId xmlns:a16="http://schemas.microsoft.com/office/drawing/2014/main" id="{CDFBF525-0B27-6105-D3C7-5AE1305F8B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55" t="7161" r="48361" b="79717"/>
          <a:stretch/>
        </p:blipFill>
        <p:spPr>
          <a:xfrm>
            <a:off x="9734564" y="5967845"/>
            <a:ext cx="2099733" cy="711454"/>
          </a:xfr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E66C33A-9E8D-1A3B-8B83-56DFB97E01DF}"/>
              </a:ext>
            </a:extLst>
          </p:cNvPr>
          <p:cNvCxnSpPr>
            <a:cxnSpLocks/>
          </p:cNvCxnSpPr>
          <p:nvPr/>
        </p:nvCxnSpPr>
        <p:spPr>
          <a:xfrm>
            <a:off x="9759964" y="5854954"/>
            <a:ext cx="2032000" cy="0"/>
          </a:xfrm>
          <a:prstGeom prst="line">
            <a:avLst/>
          </a:prstGeom>
          <a:ln w="19050">
            <a:solidFill>
              <a:srgbClr val="FF5757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" name="Arc 5">
            <a:extLst>
              <a:ext uri="{FF2B5EF4-FFF2-40B4-BE49-F238E27FC236}">
                <a16:creationId xmlns:a16="http://schemas.microsoft.com/office/drawing/2014/main" id="{4D395A5D-EC63-B201-0F9F-94BC9E46DD4B}"/>
              </a:ext>
            </a:extLst>
          </p:cNvPr>
          <p:cNvSpPr/>
          <p:nvPr/>
        </p:nvSpPr>
        <p:spPr>
          <a:xfrm rot="15553942">
            <a:off x="10424370" y="5794154"/>
            <a:ext cx="246064" cy="211913"/>
          </a:xfrm>
          <a:prstGeom prst="arc">
            <a:avLst>
              <a:gd name="adj1" fmla="val 16200000"/>
              <a:gd name="adj2" fmla="val 11395113"/>
            </a:avLst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6992CD0-4967-642F-A735-FEDD44348B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9040" y="1073947"/>
            <a:ext cx="3370790" cy="1794634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59FBB88E-A926-9C43-6043-085F00F69750}"/>
              </a:ext>
            </a:extLst>
          </p:cNvPr>
          <p:cNvGrpSpPr/>
          <p:nvPr/>
        </p:nvGrpSpPr>
        <p:grpSpPr>
          <a:xfrm>
            <a:off x="1407569" y="5820872"/>
            <a:ext cx="834742" cy="834742"/>
            <a:chOff x="1600200" y="2241498"/>
            <a:chExt cx="2512627" cy="2512627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DFA1D0E3-A6EB-9771-7431-4C0930F57938}"/>
                </a:ext>
              </a:extLst>
            </p:cNvPr>
            <p:cNvSpPr/>
            <p:nvPr/>
          </p:nvSpPr>
          <p:spPr>
            <a:xfrm>
              <a:off x="1600200" y="2241498"/>
              <a:ext cx="2512627" cy="2512627"/>
            </a:xfrm>
            <a:prstGeom prst="roundRect">
              <a:avLst/>
            </a:prstGeom>
            <a:solidFill>
              <a:srgbClr val="FF5757"/>
            </a:solidFill>
            <a:ln>
              <a:solidFill>
                <a:srgbClr val="FF57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rgbClr val="FF5757"/>
                </a:solidFill>
              </a:endParaRPr>
            </a:p>
          </p:txBody>
        </p:sp>
        <p:pic>
          <p:nvPicPr>
            <p:cNvPr id="13" name="Picture 12" descr="Icon&#10;&#10;Description automatically generated">
              <a:extLst>
                <a:ext uri="{FF2B5EF4-FFF2-40B4-BE49-F238E27FC236}">
                  <a16:creationId xmlns:a16="http://schemas.microsoft.com/office/drawing/2014/main" id="{289F6AC9-B704-7526-71BD-454710ED97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112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258" t="23852" r="9116" b="21904"/>
            <a:stretch/>
          </p:blipFill>
          <p:spPr>
            <a:xfrm>
              <a:off x="1721833" y="2696714"/>
              <a:ext cx="2351907" cy="1602194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270C5E0-DA9D-6F72-9EC4-D8AD08183B3C}"/>
              </a:ext>
            </a:extLst>
          </p:cNvPr>
          <p:cNvGrpSpPr/>
          <p:nvPr/>
        </p:nvGrpSpPr>
        <p:grpSpPr>
          <a:xfrm>
            <a:off x="406311" y="5816614"/>
            <a:ext cx="834742" cy="834742"/>
            <a:chOff x="1600200" y="2241498"/>
            <a:chExt cx="2512627" cy="2512627"/>
          </a:xfrm>
        </p:grpSpPr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BC2E7079-CB80-8AEB-5256-42A7E8885AC2}"/>
                </a:ext>
              </a:extLst>
            </p:cNvPr>
            <p:cNvSpPr/>
            <p:nvPr/>
          </p:nvSpPr>
          <p:spPr>
            <a:xfrm>
              <a:off x="1600200" y="2241498"/>
              <a:ext cx="2512627" cy="2512627"/>
            </a:xfrm>
            <a:prstGeom prst="roundRect">
              <a:avLst/>
            </a:prstGeom>
            <a:solidFill>
              <a:schemeClr val="bg1"/>
            </a:solidFill>
            <a:ln w="57150">
              <a:solidFill>
                <a:srgbClr val="FF57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>
                <a:solidFill>
                  <a:srgbClr val="FF5757"/>
                </a:solidFill>
              </a:endParaRPr>
            </a:p>
          </p:txBody>
        </p:sp>
        <p:pic>
          <p:nvPicPr>
            <p:cNvPr id="18" name="Picture 17" descr="Icon&#10;&#10;Description automatically generated">
              <a:extLst>
                <a:ext uri="{FF2B5EF4-FFF2-40B4-BE49-F238E27FC236}">
                  <a16:creationId xmlns:a16="http://schemas.microsoft.com/office/drawing/2014/main" id="{47C744A0-D9CA-C641-11AA-7A3C949FB3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112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258" t="23852" r="9116" b="21904"/>
            <a:stretch/>
          </p:blipFill>
          <p:spPr>
            <a:xfrm>
              <a:off x="1721833" y="2696714"/>
              <a:ext cx="2351907" cy="1602194"/>
            </a:xfrm>
            <a:prstGeom prst="rect">
              <a:avLst/>
            </a:prstGeom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674DB29-7F0F-5177-54BC-C756BE6B34BB}"/>
              </a:ext>
            </a:extLst>
          </p:cNvPr>
          <p:cNvGrpSpPr/>
          <p:nvPr/>
        </p:nvGrpSpPr>
        <p:grpSpPr>
          <a:xfrm>
            <a:off x="8946919" y="1537106"/>
            <a:ext cx="1266041" cy="1325564"/>
            <a:chOff x="2893577" y="3977341"/>
            <a:chExt cx="1768799" cy="1851959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1824A174-D7DA-466B-B2A9-0F7E5DBC625B}"/>
                </a:ext>
              </a:extLst>
            </p:cNvPr>
            <p:cNvSpPr/>
            <p:nvPr/>
          </p:nvSpPr>
          <p:spPr>
            <a:xfrm>
              <a:off x="2893577" y="4080044"/>
              <a:ext cx="1749256" cy="1749256"/>
            </a:xfrm>
            <a:prstGeom prst="roundRect">
              <a:avLst/>
            </a:prstGeom>
            <a:solidFill>
              <a:schemeClr val="bg1"/>
            </a:solidFill>
            <a:ln w="57150">
              <a:solidFill>
                <a:srgbClr val="FF57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>
                <a:solidFill>
                  <a:srgbClr val="FF5757"/>
                </a:solidFill>
              </a:endParaRPr>
            </a:p>
          </p:txBody>
        </p:sp>
        <p:pic>
          <p:nvPicPr>
            <p:cNvPr id="21" name="Graphic 20">
              <a:extLst>
                <a:ext uri="{FF2B5EF4-FFF2-40B4-BE49-F238E27FC236}">
                  <a16:creationId xmlns:a16="http://schemas.microsoft.com/office/drawing/2014/main" id="{797F8546-C95A-E3FE-5D50-A68525ADF60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913121" y="3977341"/>
              <a:ext cx="1749255" cy="1749255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E2D7C12-699C-20F2-EF4C-BB06014FBE3C}"/>
              </a:ext>
            </a:extLst>
          </p:cNvPr>
          <p:cNvGrpSpPr/>
          <p:nvPr/>
        </p:nvGrpSpPr>
        <p:grpSpPr>
          <a:xfrm>
            <a:off x="7469890" y="1528101"/>
            <a:ext cx="1263961" cy="1323482"/>
            <a:chOff x="751553" y="3688161"/>
            <a:chExt cx="1765892" cy="1849050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25F43E0A-442F-EC85-DDD2-C0E9F8851252}"/>
                </a:ext>
              </a:extLst>
            </p:cNvPr>
            <p:cNvSpPr/>
            <p:nvPr/>
          </p:nvSpPr>
          <p:spPr>
            <a:xfrm>
              <a:off x="751553" y="3790862"/>
              <a:ext cx="1746349" cy="1746349"/>
            </a:xfrm>
            <a:prstGeom prst="roundRect">
              <a:avLst/>
            </a:prstGeom>
            <a:solidFill>
              <a:srgbClr val="FF5757"/>
            </a:solidFill>
            <a:ln>
              <a:solidFill>
                <a:srgbClr val="FF57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rgbClr val="FF5757"/>
                </a:solidFill>
              </a:endParaRPr>
            </a:p>
          </p:txBody>
        </p:sp>
        <p:pic>
          <p:nvPicPr>
            <p:cNvPr id="22" name="Graphic 21">
              <a:extLst>
                <a:ext uri="{FF2B5EF4-FFF2-40B4-BE49-F238E27FC236}">
                  <a16:creationId xmlns:a16="http://schemas.microsoft.com/office/drawing/2014/main" id="{757325A9-6C4E-BEDE-AC69-22E5F2A3EB5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71097" y="3688161"/>
              <a:ext cx="1746348" cy="1746348"/>
            </a:xfrm>
            <a:prstGeom prst="rect">
              <a:avLst/>
            </a:prstGeom>
          </p:spPr>
        </p:pic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3C9EE142-9B28-B919-5466-AF0015285350}"/>
              </a:ext>
            </a:extLst>
          </p:cNvPr>
          <p:cNvSpPr txBox="1"/>
          <p:nvPr/>
        </p:nvSpPr>
        <p:spPr>
          <a:xfrm>
            <a:off x="7728316" y="2862670"/>
            <a:ext cx="733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>
                <a:latin typeface="Arial Nova Light" panose="020B0304020202020204" pitchFamily="34" charset="0"/>
              </a:rPr>
              <a:t>Rack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2A39394-1DDD-B57F-2891-056E76056BFD}"/>
              </a:ext>
            </a:extLst>
          </p:cNvPr>
          <p:cNvSpPr txBox="1"/>
          <p:nvPr/>
        </p:nvSpPr>
        <p:spPr>
          <a:xfrm>
            <a:off x="9220374" y="2881399"/>
            <a:ext cx="733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>
                <a:latin typeface="Arial Nova Light" panose="020B0304020202020204" pitchFamily="34" charset="0"/>
              </a:rPr>
              <a:t>Rack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A425AF6-E0F0-63C4-1234-29CD6AF41A4E}"/>
              </a:ext>
            </a:extLst>
          </p:cNvPr>
          <p:cNvSpPr txBox="1"/>
          <p:nvPr/>
        </p:nvSpPr>
        <p:spPr>
          <a:xfrm>
            <a:off x="7356718" y="3500110"/>
            <a:ext cx="30485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latin typeface="Arial Nova Light" panose="020B0304020202020204" pitchFamily="34" charset="0"/>
              </a:rPr>
              <a:t>Mobile App Icons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7F3625B-C103-CA9D-ADFE-EBE9309CAACE}"/>
              </a:ext>
            </a:extLst>
          </p:cNvPr>
          <p:cNvSpPr txBox="1"/>
          <p:nvPr/>
        </p:nvSpPr>
        <p:spPr>
          <a:xfrm>
            <a:off x="2269735" y="6061719"/>
            <a:ext cx="2596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>
                <a:latin typeface="Arial Nova Light" panose="020B0304020202020204" pitchFamily="34" charset="0"/>
              </a:rPr>
              <a:t>Scrapped App Icons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48D43A2-8E9A-FD63-6E3B-F61BA3C67362}"/>
              </a:ext>
            </a:extLst>
          </p:cNvPr>
          <p:cNvSpPr txBox="1"/>
          <p:nvPr/>
        </p:nvSpPr>
        <p:spPr>
          <a:xfrm>
            <a:off x="2338714" y="3466200"/>
            <a:ext cx="26929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latin typeface="Arial Nova Light" panose="020B0304020202020204" pitchFamily="34" charset="0"/>
              </a:rPr>
              <a:t>Brand Logo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D85F00A-89EC-956E-EAD8-C7D209FF089B}"/>
              </a:ext>
            </a:extLst>
          </p:cNvPr>
          <p:cNvSpPr txBox="1"/>
          <p:nvPr/>
        </p:nvSpPr>
        <p:spPr>
          <a:xfrm>
            <a:off x="7098116" y="6195283"/>
            <a:ext cx="26364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200" dirty="0">
                <a:latin typeface="Arial Nova Light" panose="020B0304020202020204" pitchFamily="34" charset="0"/>
              </a:rPr>
              <a:t>SAVE: Original Logo Layout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31B41B3-3FD8-CA7E-5F77-13496A69EDDA}"/>
              </a:ext>
            </a:extLst>
          </p:cNvPr>
          <p:cNvCxnSpPr>
            <a:cxnSpLocks/>
          </p:cNvCxnSpPr>
          <p:nvPr/>
        </p:nvCxnSpPr>
        <p:spPr>
          <a:xfrm flipV="1">
            <a:off x="6616161" y="2641151"/>
            <a:ext cx="998627" cy="11094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8481CD24-10D1-013D-CE84-1AF0FCAEE5EE}"/>
              </a:ext>
            </a:extLst>
          </p:cNvPr>
          <p:cNvSpPr txBox="1"/>
          <p:nvPr/>
        </p:nvSpPr>
        <p:spPr>
          <a:xfrm>
            <a:off x="5525612" y="3796393"/>
            <a:ext cx="13556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b="1" dirty="0">
                <a:latin typeface="Arial Nova Light" panose="020B0304020202020204" pitchFamily="34" charset="0"/>
              </a:rPr>
              <a:t>#FF5757 Coral Red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5CC6B2D-FFDC-1DD8-959A-83E4ED5D9EB0}"/>
              </a:ext>
            </a:extLst>
          </p:cNvPr>
          <p:cNvCxnSpPr>
            <a:cxnSpLocks/>
          </p:cNvCxnSpPr>
          <p:nvPr/>
        </p:nvCxnSpPr>
        <p:spPr>
          <a:xfrm flipH="1" flipV="1">
            <a:off x="4975691" y="1767954"/>
            <a:ext cx="1068078" cy="19826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82515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icture containing shape&#10;&#10;Description automatically generated">
            <a:extLst>
              <a:ext uri="{FF2B5EF4-FFF2-40B4-BE49-F238E27FC236}">
                <a16:creationId xmlns:a16="http://schemas.microsoft.com/office/drawing/2014/main" id="{389FE8CD-EDAF-B2E9-BB9F-58F23C8ECC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9432" y="0"/>
            <a:ext cx="4498848" cy="6858000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4F20AA3-0E92-CFF8-BB55-077035B011AE}"/>
              </a:ext>
            </a:extLst>
          </p:cNvPr>
          <p:cNvCxnSpPr/>
          <p:nvPr/>
        </p:nvCxnSpPr>
        <p:spPr>
          <a:xfrm>
            <a:off x="755029" y="2492020"/>
            <a:ext cx="2808000" cy="0"/>
          </a:xfrm>
          <a:prstGeom prst="line">
            <a:avLst/>
          </a:prstGeom>
          <a:ln w="19050">
            <a:solidFill>
              <a:srgbClr val="FF5757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4" name="Content Placeholder 4" descr="Text, letter&#10;&#10;Description automatically generated">
            <a:extLst>
              <a:ext uri="{FF2B5EF4-FFF2-40B4-BE49-F238E27FC236}">
                <a16:creationId xmlns:a16="http://schemas.microsoft.com/office/drawing/2014/main" id="{5F51714A-2659-AD03-05D4-666873FB23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55" t="7161" r="48361" b="79717"/>
          <a:stretch/>
        </p:blipFill>
        <p:spPr>
          <a:xfrm>
            <a:off x="1130003" y="2604911"/>
            <a:ext cx="2099733" cy="711454"/>
          </a:xfr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037CBD9-015E-B396-2F49-6F1FD7FF342F}"/>
              </a:ext>
            </a:extLst>
          </p:cNvPr>
          <p:cNvCxnSpPr/>
          <p:nvPr/>
        </p:nvCxnSpPr>
        <p:spPr>
          <a:xfrm>
            <a:off x="1155403" y="2492020"/>
            <a:ext cx="2032000" cy="0"/>
          </a:xfrm>
          <a:prstGeom prst="line">
            <a:avLst/>
          </a:prstGeom>
          <a:ln w="19050">
            <a:solidFill>
              <a:srgbClr val="FF5757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" name="Arc 15">
            <a:extLst>
              <a:ext uri="{FF2B5EF4-FFF2-40B4-BE49-F238E27FC236}">
                <a16:creationId xmlns:a16="http://schemas.microsoft.com/office/drawing/2014/main" id="{04CFC737-3CA8-9C9C-0215-92F3C6D08832}"/>
              </a:ext>
            </a:extLst>
          </p:cNvPr>
          <p:cNvSpPr/>
          <p:nvPr/>
        </p:nvSpPr>
        <p:spPr>
          <a:xfrm rot="15553942">
            <a:off x="1819809" y="2431220"/>
            <a:ext cx="246064" cy="211913"/>
          </a:xfrm>
          <a:prstGeom prst="arc">
            <a:avLst>
              <a:gd name="adj1" fmla="val 16200000"/>
              <a:gd name="adj2" fmla="val 11395113"/>
            </a:avLst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7DB24852-234D-7E30-2DFB-73C4784ACDF5}"/>
              </a:ext>
            </a:extLst>
          </p:cNvPr>
          <p:cNvSpPr/>
          <p:nvPr/>
        </p:nvSpPr>
        <p:spPr>
          <a:xfrm>
            <a:off x="1635032" y="4183676"/>
            <a:ext cx="1081060" cy="354776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FF57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600" dirty="0">
                <a:solidFill>
                  <a:schemeClr val="tx1"/>
                </a:solidFill>
                <a:latin typeface="Arial Nova Light" panose="020B0604020202020204" pitchFamily="34" charset="0"/>
              </a:rPr>
              <a:t>Log In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06C146C-AE16-8A8D-7FA2-760E5DAC7409}"/>
              </a:ext>
            </a:extLst>
          </p:cNvPr>
          <p:cNvSpPr txBox="1"/>
          <p:nvPr/>
        </p:nvSpPr>
        <p:spPr>
          <a:xfrm>
            <a:off x="1608369" y="4625517"/>
            <a:ext cx="1143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200" dirty="0">
                <a:solidFill>
                  <a:srgbClr val="FF5757"/>
                </a:solidFill>
                <a:latin typeface="Arial Nova Light" panose="020B0304020202020204" pitchFamily="34" charset="0"/>
              </a:rPr>
              <a:t>Sign Up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0396A4-0E63-D5FC-B8BB-8EFEDA914AD3}"/>
              </a:ext>
            </a:extLst>
          </p:cNvPr>
          <p:cNvSpPr txBox="1"/>
          <p:nvPr/>
        </p:nvSpPr>
        <p:spPr>
          <a:xfrm>
            <a:off x="701749" y="6197323"/>
            <a:ext cx="29364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100" dirty="0">
                <a:solidFill>
                  <a:srgbClr val="FF5757"/>
                </a:solidFill>
                <a:latin typeface="Arial Nova Light" panose="020B0304020202020204" pitchFamily="34" charset="0"/>
              </a:rPr>
              <a:t>Powered by Paula Anderson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2C65A8D-D058-B309-22F9-7D37E35DE05B}"/>
              </a:ext>
            </a:extLst>
          </p:cNvPr>
          <p:cNvGrpSpPr/>
          <p:nvPr/>
        </p:nvGrpSpPr>
        <p:grpSpPr>
          <a:xfrm>
            <a:off x="860492" y="393148"/>
            <a:ext cx="2615814" cy="246221"/>
            <a:chOff x="2264431" y="393148"/>
            <a:chExt cx="2615814" cy="246221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BE3885F-40E9-872A-488E-84DD50ECB172}"/>
                </a:ext>
              </a:extLst>
            </p:cNvPr>
            <p:cNvSpPr txBox="1"/>
            <p:nvPr/>
          </p:nvSpPr>
          <p:spPr>
            <a:xfrm>
              <a:off x="2264431" y="393148"/>
              <a:ext cx="5324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00" b="1" dirty="0">
                  <a:latin typeface="Arial Nova Light" panose="020B0304020202020204" pitchFamily="34" charset="0"/>
                </a:rPr>
                <a:t>8:42</a:t>
              </a:r>
            </a:p>
          </p:txBody>
        </p:sp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CD241393-9D4D-EA84-CAF5-99770A1A42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329280" y="431921"/>
              <a:ext cx="137896" cy="137896"/>
            </a:xfrm>
            <a:prstGeom prst="rect">
              <a:avLst/>
            </a:prstGeom>
          </p:spPr>
        </p:pic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8408DDFF-5506-C972-6C09-0C090F7E9EF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700827" y="418276"/>
              <a:ext cx="179418" cy="179418"/>
            </a:xfrm>
            <a:prstGeom prst="rect">
              <a:avLst/>
            </a:prstGeom>
          </p:spPr>
        </p:pic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020DEDC0-9CD9-F666-3E56-0AFAE534B03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498780" y="426132"/>
              <a:ext cx="166076" cy="166076"/>
            </a:xfrm>
            <a:prstGeom prst="rect">
              <a:avLst/>
            </a:prstGeom>
          </p:spPr>
        </p:pic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90B3056B-2B0C-5D11-4D1A-FE3BDAB5B497}"/>
              </a:ext>
            </a:extLst>
          </p:cNvPr>
          <p:cNvSpPr txBox="1"/>
          <p:nvPr/>
        </p:nvSpPr>
        <p:spPr>
          <a:xfrm>
            <a:off x="762493" y="1588176"/>
            <a:ext cx="281452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400" strike="sngStrike" dirty="0">
                <a:latin typeface="Arial Nova Light" panose="020B0304020202020204" pitchFamily="34" charset="0"/>
              </a:rPr>
              <a:t>What’s in your closet? </a:t>
            </a:r>
          </a:p>
          <a:p>
            <a:pPr algn="ctr"/>
            <a:endParaRPr lang="en-CA" sz="1400" dirty="0">
              <a:latin typeface="Arial Nova Light" panose="020B0304020202020204" pitchFamily="34" charset="0"/>
            </a:endParaRPr>
          </a:p>
          <a:p>
            <a:pPr algn="ctr"/>
            <a:r>
              <a:rPr lang="en-CA" sz="1400" dirty="0">
                <a:latin typeface="Arial Nova Light" panose="020B0304020202020204" pitchFamily="34" charset="0"/>
              </a:rPr>
              <a:t>What’s on your</a:t>
            </a:r>
          </a:p>
        </p:txBody>
      </p:sp>
      <p:pic>
        <p:nvPicPr>
          <p:cNvPr id="62" name="Picture 61" descr="A picture containing shape&#10;&#10;Description automatically generated">
            <a:extLst>
              <a:ext uri="{FF2B5EF4-FFF2-40B4-BE49-F238E27FC236}">
                <a16:creationId xmlns:a16="http://schemas.microsoft.com/office/drawing/2014/main" id="{1408F86A-B121-336C-9542-E6806972E8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680" y="0"/>
            <a:ext cx="4498848" cy="6858000"/>
          </a:xfrm>
          <a:prstGeom prst="rect">
            <a:avLst/>
          </a:prstGeom>
        </p:spPr>
      </p:pic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3D90680B-73DD-E464-74BE-E7904019CF2B}"/>
              </a:ext>
            </a:extLst>
          </p:cNvPr>
          <p:cNvCxnSpPr/>
          <p:nvPr/>
        </p:nvCxnSpPr>
        <p:spPr>
          <a:xfrm>
            <a:off x="4631141" y="2492020"/>
            <a:ext cx="2808000" cy="0"/>
          </a:xfrm>
          <a:prstGeom prst="line">
            <a:avLst/>
          </a:prstGeom>
          <a:ln w="19050">
            <a:solidFill>
              <a:srgbClr val="FF5757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64" name="Content Placeholder 4" descr="Text, letter&#10;&#10;Description automatically generated">
            <a:extLst>
              <a:ext uri="{FF2B5EF4-FFF2-40B4-BE49-F238E27FC236}">
                <a16:creationId xmlns:a16="http://schemas.microsoft.com/office/drawing/2014/main" id="{0AC640EF-ABD7-D43A-4879-76DD72A53B1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55" t="7161" r="48361" b="79717"/>
          <a:stretch/>
        </p:blipFill>
        <p:spPr>
          <a:xfrm>
            <a:off x="5006115" y="2604911"/>
            <a:ext cx="2099733" cy="711454"/>
          </a:xfrm>
          <a:prstGeom prst="rect">
            <a:avLst/>
          </a:prstGeom>
        </p:spPr>
      </p:pic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235FE11C-8F4D-DD31-274A-6209F868FC20}"/>
              </a:ext>
            </a:extLst>
          </p:cNvPr>
          <p:cNvCxnSpPr/>
          <p:nvPr/>
        </p:nvCxnSpPr>
        <p:spPr>
          <a:xfrm>
            <a:off x="5031515" y="2492020"/>
            <a:ext cx="2032000" cy="0"/>
          </a:xfrm>
          <a:prstGeom prst="line">
            <a:avLst/>
          </a:prstGeom>
          <a:ln w="19050">
            <a:solidFill>
              <a:srgbClr val="FF5757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6" name="Arc 65">
            <a:extLst>
              <a:ext uri="{FF2B5EF4-FFF2-40B4-BE49-F238E27FC236}">
                <a16:creationId xmlns:a16="http://schemas.microsoft.com/office/drawing/2014/main" id="{8FB675D8-CFA4-58AB-6FC8-B3911F31BD21}"/>
              </a:ext>
            </a:extLst>
          </p:cNvPr>
          <p:cNvSpPr/>
          <p:nvPr/>
        </p:nvSpPr>
        <p:spPr>
          <a:xfrm rot="15553942">
            <a:off x="5695921" y="2431220"/>
            <a:ext cx="246064" cy="211913"/>
          </a:xfrm>
          <a:prstGeom prst="arc">
            <a:avLst>
              <a:gd name="adj1" fmla="val 16200000"/>
              <a:gd name="adj2" fmla="val 11395113"/>
            </a:avLst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98878539-58D4-1EF8-1BA3-60720748C8D4}"/>
              </a:ext>
            </a:extLst>
          </p:cNvPr>
          <p:cNvSpPr/>
          <p:nvPr/>
        </p:nvSpPr>
        <p:spPr>
          <a:xfrm>
            <a:off x="5511144" y="4183676"/>
            <a:ext cx="1081060" cy="354776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FF57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600" dirty="0">
                <a:solidFill>
                  <a:schemeClr val="tx1"/>
                </a:solidFill>
                <a:latin typeface="Arial Nova Light" panose="020B0604020202020204" pitchFamily="34" charset="0"/>
              </a:rPr>
              <a:t>Log In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F6ECB64E-1607-3A74-C074-5392E3605D14}"/>
              </a:ext>
            </a:extLst>
          </p:cNvPr>
          <p:cNvSpPr txBox="1"/>
          <p:nvPr/>
        </p:nvSpPr>
        <p:spPr>
          <a:xfrm>
            <a:off x="5484481" y="4625517"/>
            <a:ext cx="1143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200" dirty="0">
                <a:solidFill>
                  <a:srgbClr val="FF5757"/>
                </a:solidFill>
                <a:latin typeface="Arial Nova Light" panose="020B0304020202020204" pitchFamily="34" charset="0"/>
              </a:rPr>
              <a:t>Sign Up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AB912907-0691-8484-DB2D-23AB251CE076}"/>
              </a:ext>
            </a:extLst>
          </p:cNvPr>
          <p:cNvSpPr txBox="1"/>
          <p:nvPr/>
        </p:nvSpPr>
        <p:spPr>
          <a:xfrm>
            <a:off x="4577861" y="6197323"/>
            <a:ext cx="29364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100" dirty="0">
                <a:solidFill>
                  <a:srgbClr val="FF5757"/>
                </a:solidFill>
                <a:latin typeface="Arial Nova Light" panose="020B0304020202020204" pitchFamily="34" charset="0"/>
              </a:rPr>
              <a:t>Powered by Paula Anderson</a:t>
            </a: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78BC3D0E-6B79-28A1-101A-FCF6420CFB6E}"/>
              </a:ext>
            </a:extLst>
          </p:cNvPr>
          <p:cNvGrpSpPr/>
          <p:nvPr/>
        </p:nvGrpSpPr>
        <p:grpSpPr>
          <a:xfrm>
            <a:off x="4736604" y="393148"/>
            <a:ext cx="2615814" cy="246221"/>
            <a:chOff x="2264431" y="393148"/>
            <a:chExt cx="2615814" cy="246221"/>
          </a:xfrm>
        </p:grpSpPr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3454D490-A72A-39DE-FDE9-715206ADB1C0}"/>
                </a:ext>
              </a:extLst>
            </p:cNvPr>
            <p:cNvSpPr txBox="1"/>
            <p:nvPr/>
          </p:nvSpPr>
          <p:spPr>
            <a:xfrm>
              <a:off x="2264431" y="393148"/>
              <a:ext cx="5324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00" b="1" dirty="0">
                  <a:latin typeface="Arial Nova Light" panose="020B0304020202020204" pitchFamily="34" charset="0"/>
                </a:rPr>
                <a:t>8:42</a:t>
              </a:r>
            </a:p>
          </p:txBody>
        </p:sp>
        <p:pic>
          <p:nvPicPr>
            <p:cNvPr id="72" name="Graphic 71">
              <a:extLst>
                <a:ext uri="{FF2B5EF4-FFF2-40B4-BE49-F238E27FC236}">
                  <a16:creationId xmlns:a16="http://schemas.microsoft.com/office/drawing/2014/main" id="{00CA4AC8-E8B6-EEE2-0854-E4EB01C9211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329280" y="431921"/>
              <a:ext cx="137896" cy="137896"/>
            </a:xfrm>
            <a:prstGeom prst="rect">
              <a:avLst/>
            </a:prstGeom>
          </p:spPr>
        </p:pic>
        <p:pic>
          <p:nvPicPr>
            <p:cNvPr id="73" name="Graphic 72">
              <a:extLst>
                <a:ext uri="{FF2B5EF4-FFF2-40B4-BE49-F238E27FC236}">
                  <a16:creationId xmlns:a16="http://schemas.microsoft.com/office/drawing/2014/main" id="{4AAA1B1B-20D1-34C9-A2F9-1B25BD9CBD6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700827" y="418276"/>
              <a:ext cx="179418" cy="179418"/>
            </a:xfrm>
            <a:prstGeom prst="rect">
              <a:avLst/>
            </a:prstGeom>
          </p:spPr>
        </p:pic>
        <p:pic>
          <p:nvPicPr>
            <p:cNvPr id="74" name="Graphic 73">
              <a:extLst>
                <a:ext uri="{FF2B5EF4-FFF2-40B4-BE49-F238E27FC236}">
                  <a16:creationId xmlns:a16="http://schemas.microsoft.com/office/drawing/2014/main" id="{63660D98-3156-1F9C-602D-C592C9AE94D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498780" y="426132"/>
              <a:ext cx="166076" cy="166076"/>
            </a:xfrm>
            <a:prstGeom prst="rect">
              <a:avLst/>
            </a:prstGeom>
          </p:spPr>
        </p:pic>
      </p:grpSp>
      <p:sp>
        <p:nvSpPr>
          <p:cNvPr id="75" name="TextBox 74">
            <a:extLst>
              <a:ext uri="{FF2B5EF4-FFF2-40B4-BE49-F238E27FC236}">
                <a16:creationId xmlns:a16="http://schemas.microsoft.com/office/drawing/2014/main" id="{B1DFEAEA-096B-2973-13F3-24C4EC4EC445}"/>
              </a:ext>
            </a:extLst>
          </p:cNvPr>
          <p:cNvSpPr txBox="1"/>
          <p:nvPr/>
        </p:nvSpPr>
        <p:spPr>
          <a:xfrm>
            <a:off x="4638605" y="1588176"/>
            <a:ext cx="281452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400" strike="sngStrike" dirty="0">
                <a:latin typeface="Arial Nova Light" panose="020B0304020202020204" pitchFamily="34" charset="0"/>
              </a:rPr>
              <a:t>What’s in your closet? </a:t>
            </a:r>
          </a:p>
          <a:p>
            <a:pPr algn="ctr"/>
            <a:endParaRPr lang="en-CA" sz="1400" dirty="0">
              <a:latin typeface="Arial Nova Light" panose="020B0304020202020204" pitchFamily="34" charset="0"/>
            </a:endParaRPr>
          </a:p>
          <a:p>
            <a:pPr algn="ctr"/>
            <a:r>
              <a:rPr lang="en-CA" sz="1400" dirty="0">
                <a:latin typeface="Arial Nova Light" panose="020B0304020202020204" pitchFamily="34" charset="0"/>
              </a:rPr>
              <a:t>What’s on your</a:t>
            </a:r>
          </a:p>
        </p:txBody>
      </p:sp>
      <p:pic>
        <p:nvPicPr>
          <p:cNvPr id="76" name="Picture 75" descr="A picture containing shape&#10;&#10;Description automatically generated">
            <a:extLst>
              <a:ext uri="{FF2B5EF4-FFF2-40B4-BE49-F238E27FC236}">
                <a16:creationId xmlns:a16="http://schemas.microsoft.com/office/drawing/2014/main" id="{B2EB5142-E458-5C7E-2A75-3AC5D93B6E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7979" y="0"/>
            <a:ext cx="4498848" cy="6858000"/>
          </a:xfrm>
          <a:prstGeom prst="rect">
            <a:avLst/>
          </a:prstGeom>
        </p:spPr>
      </p:pic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F1B0C102-3B21-8CAA-EFE0-CCE932753CC3}"/>
              </a:ext>
            </a:extLst>
          </p:cNvPr>
          <p:cNvCxnSpPr/>
          <p:nvPr/>
        </p:nvCxnSpPr>
        <p:spPr>
          <a:xfrm>
            <a:off x="8482440" y="2492020"/>
            <a:ext cx="2808000" cy="0"/>
          </a:xfrm>
          <a:prstGeom prst="line">
            <a:avLst/>
          </a:prstGeom>
          <a:ln w="19050">
            <a:solidFill>
              <a:srgbClr val="FF5757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78" name="Content Placeholder 4" descr="Text, letter&#10;&#10;Description automatically generated">
            <a:extLst>
              <a:ext uri="{FF2B5EF4-FFF2-40B4-BE49-F238E27FC236}">
                <a16:creationId xmlns:a16="http://schemas.microsoft.com/office/drawing/2014/main" id="{F5EE5CA0-E46C-EB88-55FA-2BE4D3865D9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55" t="7161" r="48361" b="79717"/>
          <a:stretch/>
        </p:blipFill>
        <p:spPr>
          <a:xfrm>
            <a:off x="8857414" y="2604911"/>
            <a:ext cx="2099733" cy="711454"/>
          </a:xfrm>
          <a:prstGeom prst="rect">
            <a:avLst/>
          </a:prstGeom>
        </p:spPr>
      </p:pic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206EFFE9-9C19-615B-62E7-E3AE9DFEC5ED}"/>
              </a:ext>
            </a:extLst>
          </p:cNvPr>
          <p:cNvCxnSpPr/>
          <p:nvPr/>
        </p:nvCxnSpPr>
        <p:spPr>
          <a:xfrm>
            <a:off x="8882814" y="2492020"/>
            <a:ext cx="2032000" cy="0"/>
          </a:xfrm>
          <a:prstGeom prst="line">
            <a:avLst/>
          </a:prstGeom>
          <a:ln w="19050">
            <a:solidFill>
              <a:srgbClr val="FF5757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0" name="Arc 79">
            <a:extLst>
              <a:ext uri="{FF2B5EF4-FFF2-40B4-BE49-F238E27FC236}">
                <a16:creationId xmlns:a16="http://schemas.microsoft.com/office/drawing/2014/main" id="{A2E19BC0-061E-D60D-0743-0676B17C8FE4}"/>
              </a:ext>
            </a:extLst>
          </p:cNvPr>
          <p:cNvSpPr/>
          <p:nvPr/>
        </p:nvSpPr>
        <p:spPr>
          <a:xfrm rot="15553942">
            <a:off x="9547220" y="2431220"/>
            <a:ext cx="246064" cy="211913"/>
          </a:xfrm>
          <a:prstGeom prst="arc">
            <a:avLst>
              <a:gd name="adj1" fmla="val 16200000"/>
              <a:gd name="adj2" fmla="val 11395113"/>
            </a:avLst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1" name="Rectangle: Rounded Corners 80">
            <a:extLst>
              <a:ext uri="{FF2B5EF4-FFF2-40B4-BE49-F238E27FC236}">
                <a16:creationId xmlns:a16="http://schemas.microsoft.com/office/drawing/2014/main" id="{8C1F7127-D55E-B69A-D409-4B4CF40093D1}"/>
              </a:ext>
            </a:extLst>
          </p:cNvPr>
          <p:cNvSpPr/>
          <p:nvPr/>
        </p:nvSpPr>
        <p:spPr>
          <a:xfrm>
            <a:off x="9362443" y="4183676"/>
            <a:ext cx="1081060" cy="354776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FF57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600" dirty="0">
                <a:solidFill>
                  <a:schemeClr val="tx1"/>
                </a:solidFill>
                <a:latin typeface="Arial Nova Light" panose="020B0604020202020204" pitchFamily="34" charset="0"/>
              </a:rPr>
              <a:t>Log In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6C8E7E7C-9EB6-3492-3BFB-90F4716319D3}"/>
              </a:ext>
            </a:extLst>
          </p:cNvPr>
          <p:cNvSpPr txBox="1"/>
          <p:nvPr/>
        </p:nvSpPr>
        <p:spPr>
          <a:xfrm>
            <a:off x="9335780" y="4625517"/>
            <a:ext cx="1143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200" dirty="0">
                <a:solidFill>
                  <a:srgbClr val="FF5757"/>
                </a:solidFill>
                <a:latin typeface="Arial Nova Light" panose="020B0304020202020204" pitchFamily="34" charset="0"/>
              </a:rPr>
              <a:t>Sign Up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CC835975-62FD-0072-F827-F4AC17C57240}"/>
              </a:ext>
            </a:extLst>
          </p:cNvPr>
          <p:cNvSpPr txBox="1"/>
          <p:nvPr/>
        </p:nvSpPr>
        <p:spPr>
          <a:xfrm>
            <a:off x="8429160" y="6197323"/>
            <a:ext cx="29364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100" dirty="0">
                <a:solidFill>
                  <a:srgbClr val="FF5757"/>
                </a:solidFill>
                <a:latin typeface="Arial Nova Light" panose="020B0304020202020204" pitchFamily="34" charset="0"/>
              </a:rPr>
              <a:t>Powered by Paula Anderson</a:t>
            </a: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6C39D7AD-830E-9F25-B654-F8E2410CA5A3}"/>
              </a:ext>
            </a:extLst>
          </p:cNvPr>
          <p:cNvGrpSpPr/>
          <p:nvPr/>
        </p:nvGrpSpPr>
        <p:grpSpPr>
          <a:xfrm>
            <a:off x="8587903" y="393148"/>
            <a:ext cx="2615814" cy="246221"/>
            <a:chOff x="2264431" y="393148"/>
            <a:chExt cx="2615814" cy="246221"/>
          </a:xfrm>
        </p:grpSpPr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2A972AD4-57C2-2CD3-CBF4-F3FC3DBB8D8E}"/>
                </a:ext>
              </a:extLst>
            </p:cNvPr>
            <p:cNvSpPr txBox="1"/>
            <p:nvPr/>
          </p:nvSpPr>
          <p:spPr>
            <a:xfrm>
              <a:off x="2264431" y="393148"/>
              <a:ext cx="5324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00" b="1" dirty="0">
                  <a:latin typeface="Arial Nova Light" panose="020B0304020202020204" pitchFamily="34" charset="0"/>
                </a:rPr>
                <a:t>8:42</a:t>
              </a:r>
            </a:p>
          </p:txBody>
        </p:sp>
        <p:pic>
          <p:nvPicPr>
            <p:cNvPr id="86" name="Graphic 85">
              <a:extLst>
                <a:ext uri="{FF2B5EF4-FFF2-40B4-BE49-F238E27FC236}">
                  <a16:creationId xmlns:a16="http://schemas.microsoft.com/office/drawing/2014/main" id="{55CD93C6-32B1-461A-F983-BA82FA783A8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329280" y="431921"/>
              <a:ext cx="137896" cy="137896"/>
            </a:xfrm>
            <a:prstGeom prst="rect">
              <a:avLst/>
            </a:prstGeom>
          </p:spPr>
        </p:pic>
        <p:pic>
          <p:nvPicPr>
            <p:cNvPr id="87" name="Graphic 86">
              <a:extLst>
                <a:ext uri="{FF2B5EF4-FFF2-40B4-BE49-F238E27FC236}">
                  <a16:creationId xmlns:a16="http://schemas.microsoft.com/office/drawing/2014/main" id="{081C8687-F2D4-E52B-2B83-4C31852894E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700827" y="418276"/>
              <a:ext cx="179418" cy="179418"/>
            </a:xfrm>
            <a:prstGeom prst="rect">
              <a:avLst/>
            </a:prstGeom>
          </p:spPr>
        </p:pic>
        <p:pic>
          <p:nvPicPr>
            <p:cNvPr id="88" name="Graphic 87">
              <a:extLst>
                <a:ext uri="{FF2B5EF4-FFF2-40B4-BE49-F238E27FC236}">
                  <a16:creationId xmlns:a16="http://schemas.microsoft.com/office/drawing/2014/main" id="{360B698F-8D72-C0B0-CCEA-D8E95F2AE9A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498780" y="426132"/>
              <a:ext cx="166076" cy="166076"/>
            </a:xfrm>
            <a:prstGeom prst="rect">
              <a:avLst/>
            </a:prstGeom>
          </p:spPr>
        </p:pic>
      </p:grpSp>
      <p:sp>
        <p:nvSpPr>
          <p:cNvPr id="89" name="TextBox 88">
            <a:extLst>
              <a:ext uri="{FF2B5EF4-FFF2-40B4-BE49-F238E27FC236}">
                <a16:creationId xmlns:a16="http://schemas.microsoft.com/office/drawing/2014/main" id="{1E692B83-A1F8-51AC-9036-7B73A0C20A35}"/>
              </a:ext>
            </a:extLst>
          </p:cNvPr>
          <p:cNvSpPr txBox="1"/>
          <p:nvPr/>
        </p:nvSpPr>
        <p:spPr>
          <a:xfrm>
            <a:off x="8489904" y="1588176"/>
            <a:ext cx="281452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400" strike="sngStrike" dirty="0">
                <a:latin typeface="Arial Nova Light" panose="020B0304020202020204" pitchFamily="34" charset="0"/>
              </a:rPr>
              <a:t>What’s in your closet? </a:t>
            </a:r>
          </a:p>
          <a:p>
            <a:pPr algn="ctr"/>
            <a:endParaRPr lang="en-CA" sz="1400" dirty="0">
              <a:latin typeface="Arial Nova Light" panose="020B0304020202020204" pitchFamily="34" charset="0"/>
            </a:endParaRPr>
          </a:p>
          <a:p>
            <a:pPr algn="ctr"/>
            <a:r>
              <a:rPr lang="en-CA" sz="1400" dirty="0">
                <a:latin typeface="Arial Nova Light" panose="020B0304020202020204" pitchFamily="34" charset="0"/>
              </a:rPr>
              <a:t>What’s on your</a:t>
            </a:r>
          </a:p>
        </p:txBody>
      </p:sp>
    </p:spTree>
    <p:extLst>
      <p:ext uri="{BB962C8B-B14F-4D97-AF65-F5344CB8AC3E}">
        <p14:creationId xmlns:p14="http://schemas.microsoft.com/office/powerpoint/2010/main" val="18303490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 59">
            <a:extLst>
              <a:ext uri="{FF2B5EF4-FFF2-40B4-BE49-F238E27FC236}">
                <a16:creationId xmlns:a16="http://schemas.microsoft.com/office/drawing/2014/main" id="{BA6D8BB5-35F9-B4AF-D69D-A78421E57E09}"/>
              </a:ext>
            </a:extLst>
          </p:cNvPr>
          <p:cNvGrpSpPr/>
          <p:nvPr/>
        </p:nvGrpSpPr>
        <p:grpSpPr>
          <a:xfrm>
            <a:off x="-55895" y="-38872"/>
            <a:ext cx="4498848" cy="6858000"/>
            <a:chOff x="4303776" y="0"/>
            <a:chExt cx="4498848" cy="6858000"/>
          </a:xfrm>
        </p:grpSpPr>
        <p:pic>
          <p:nvPicPr>
            <p:cNvPr id="13" name="Picture 12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77861013-32D1-C6A3-9ADD-3DC7D67CE5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3776" y="0"/>
              <a:ext cx="4498848" cy="6858000"/>
            </a:xfrm>
            <a:prstGeom prst="rect">
              <a:avLst/>
            </a:prstGeom>
          </p:spPr>
        </p:pic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9476A11-B887-0DA0-88B2-05271A018A74}"/>
                </a:ext>
              </a:extLst>
            </p:cNvPr>
            <p:cNvCxnSpPr/>
            <p:nvPr/>
          </p:nvCxnSpPr>
          <p:spPr>
            <a:xfrm>
              <a:off x="5138237" y="697159"/>
              <a:ext cx="2808000" cy="0"/>
            </a:xfrm>
            <a:prstGeom prst="line">
              <a:avLst/>
            </a:prstGeom>
            <a:ln w="19050">
              <a:solidFill>
                <a:srgbClr val="FF5757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18" name="Picture 17" descr="Icon&#10;&#10;Description automatically generated with medium confidence">
              <a:extLst>
                <a:ext uri="{FF2B5EF4-FFF2-40B4-BE49-F238E27FC236}">
                  <a16:creationId xmlns:a16="http://schemas.microsoft.com/office/drawing/2014/main" id="{35C69F6E-19E5-0A20-EFDF-81BCABB1FB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24812" y="656239"/>
              <a:ext cx="856776" cy="376891"/>
            </a:xfrm>
            <a:prstGeom prst="rect">
              <a:avLst/>
            </a:prstGeom>
          </p:spPr>
        </p:pic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58AC89FB-FF51-502E-7E44-8B8B1618D65E}"/>
                </a:ext>
              </a:extLst>
            </p:cNvPr>
            <p:cNvCxnSpPr/>
            <p:nvPr/>
          </p:nvCxnSpPr>
          <p:spPr>
            <a:xfrm>
              <a:off x="5138237" y="1179759"/>
              <a:ext cx="2808000" cy="0"/>
            </a:xfrm>
            <a:prstGeom prst="line">
              <a:avLst/>
            </a:prstGeom>
            <a:ln w="3175">
              <a:solidFill>
                <a:srgbClr val="FF5757">
                  <a:alpha val="96078"/>
                </a:srgb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FEEBAEB-FB35-650E-5F4D-0701792F278C}"/>
                </a:ext>
              </a:extLst>
            </p:cNvPr>
            <p:cNvCxnSpPr/>
            <p:nvPr/>
          </p:nvCxnSpPr>
          <p:spPr>
            <a:xfrm>
              <a:off x="5149200" y="5967659"/>
              <a:ext cx="2808000" cy="0"/>
            </a:xfrm>
            <a:prstGeom prst="line">
              <a:avLst/>
            </a:prstGeom>
            <a:ln w="3175">
              <a:solidFill>
                <a:srgbClr val="FF5757">
                  <a:alpha val="96078"/>
                </a:srgb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27" name="Graphic 26">
              <a:extLst>
                <a:ext uri="{FF2B5EF4-FFF2-40B4-BE49-F238E27FC236}">
                  <a16:creationId xmlns:a16="http://schemas.microsoft.com/office/drawing/2014/main" id="{776E451C-3F89-D08C-C703-AB65404DF9B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270108" y="5884577"/>
              <a:ext cx="558168" cy="558168"/>
            </a:xfrm>
            <a:prstGeom prst="rect">
              <a:avLst/>
            </a:prstGeom>
          </p:spPr>
        </p:pic>
        <p:pic>
          <p:nvPicPr>
            <p:cNvPr id="29" name="Graphic 28">
              <a:extLst>
                <a:ext uri="{FF2B5EF4-FFF2-40B4-BE49-F238E27FC236}">
                  <a16:creationId xmlns:a16="http://schemas.microsoft.com/office/drawing/2014/main" id="{382B5380-081B-05DA-211B-5D99CD8F9DE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415363" y="798627"/>
              <a:ext cx="291815" cy="291815"/>
            </a:xfrm>
            <a:prstGeom prst="rect">
              <a:avLst/>
            </a:prstGeom>
          </p:spPr>
        </p:pic>
        <p:pic>
          <p:nvPicPr>
            <p:cNvPr id="33" name="Graphic 32">
              <a:extLst>
                <a:ext uri="{FF2B5EF4-FFF2-40B4-BE49-F238E27FC236}">
                  <a16:creationId xmlns:a16="http://schemas.microsoft.com/office/drawing/2014/main" id="{63B5145B-3E0B-17E8-81D8-33B08E517FF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16200000">
              <a:off x="7668833" y="781189"/>
              <a:ext cx="332028" cy="332028"/>
            </a:xfrm>
            <a:prstGeom prst="rect">
              <a:avLst/>
            </a:prstGeom>
          </p:spPr>
        </p:pic>
        <p:pic>
          <p:nvPicPr>
            <p:cNvPr id="35" name="Graphic 34">
              <a:extLst>
                <a:ext uri="{FF2B5EF4-FFF2-40B4-BE49-F238E27FC236}">
                  <a16:creationId xmlns:a16="http://schemas.microsoft.com/office/drawing/2014/main" id="{76D05670-5F28-F05E-591B-0527C2E29AB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310801" y="6015909"/>
              <a:ext cx="302832" cy="302832"/>
            </a:xfrm>
            <a:prstGeom prst="rect">
              <a:avLst/>
            </a:prstGeom>
          </p:spPr>
        </p:pic>
        <p:pic>
          <p:nvPicPr>
            <p:cNvPr id="37" name="Graphic 36">
              <a:extLst>
                <a:ext uri="{FF2B5EF4-FFF2-40B4-BE49-F238E27FC236}">
                  <a16:creationId xmlns:a16="http://schemas.microsoft.com/office/drawing/2014/main" id="{957AB303-F12F-C678-9124-9CBF09C8001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5460797" y="5991401"/>
              <a:ext cx="345723" cy="345723"/>
            </a:xfrm>
            <a:prstGeom prst="rect">
              <a:avLst/>
            </a:prstGeom>
          </p:spPr>
        </p:pic>
        <p:pic>
          <p:nvPicPr>
            <p:cNvPr id="41" name="Graphic 40">
              <a:extLst>
                <a:ext uri="{FF2B5EF4-FFF2-40B4-BE49-F238E27FC236}">
                  <a16:creationId xmlns:a16="http://schemas.microsoft.com/office/drawing/2014/main" id="{E3EA0AAB-6CC9-226A-9558-8CC60342EA3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5330416" y="790872"/>
              <a:ext cx="303295" cy="303295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6CE59A30-24BF-FCA5-3377-12CE61E447BA}"/>
                </a:ext>
              </a:extLst>
            </p:cNvPr>
            <p:cNvSpPr txBox="1"/>
            <p:nvPr/>
          </p:nvSpPr>
          <p:spPr>
            <a:xfrm>
              <a:off x="7243630" y="6263199"/>
              <a:ext cx="4562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00" dirty="0">
                  <a:solidFill>
                    <a:srgbClr val="FF5757"/>
                  </a:solidFill>
                  <a:latin typeface="Arial Nova Light" panose="020B0304020202020204" pitchFamily="34" charset="0"/>
                </a:rPr>
                <a:t>Build</a:t>
              </a:r>
              <a:endParaRPr lang="en-CA" sz="1050" dirty="0">
                <a:solidFill>
                  <a:srgbClr val="FF5757"/>
                </a:solidFill>
                <a:latin typeface="Arial Nova Light" panose="020B0304020202020204" pitchFamily="34" charset="0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2D3B98FE-175D-AA97-E0A4-EA6F9144BAFB}"/>
                </a:ext>
              </a:extLst>
            </p:cNvPr>
            <p:cNvSpPr txBox="1"/>
            <p:nvPr/>
          </p:nvSpPr>
          <p:spPr>
            <a:xfrm>
              <a:off x="5379359" y="6263199"/>
              <a:ext cx="52925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00" dirty="0">
                  <a:latin typeface="Arial Nova Light" panose="020B0304020202020204" pitchFamily="34" charset="0"/>
                </a:rPr>
                <a:t>Home</a:t>
              </a:r>
              <a:endParaRPr lang="en-CA" sz="1050" dirty="0">
                <a:latin typeface="Arial Nova Light" panose="020B0304020202020204" pitchFamily="34" charset="0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E7E5E293-EBC3-9AF7-2F83-EC9695271AC2}"/>
                </a:ext>
              </a:extLst>
            </p:cNvPr>
            <p:cNvSpPr txBox="1"/>
            <p:nvPr/>
          </p:nvSpPr>
          <p:spPr>
            <a:xfrm>
              <a:off x="6200818" y="6263199"/>
              <a:ext cx="71488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00" dirty="0">
                  <a:solidFill>
                    <a:srgbClr val="FF5757"/>
                  </a:solidFill>
                  <a:latin typeface="Arial Nova Light" panose="020B0304020202020204" pitchFamily="34" charset="0"/>
                </a:rPr>
                <a:t>My Rack</a:t>
              </a:r>
              <a:endParaRPr lang="en-CA" sz="1050" dirty="0">
                <a:solidFill>
                  <a:srgbClr val="FF5757"/>
                </a:solidFill>
                <a:latin typeface="Arial Nova Light" panose="020B0304020202020204" pitchFamily="34" charset="0"/>
              </a:endParaRP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E970DBBF-FA3E-4F3F-2EBB-FBD62452AF0F}"/>
                </a:ext>
              </a:extLst>
            </p:cNvPr>
            <p:cNvCxnSpPr>
              <a:cxnSpLocks/>
            </p:cNvCxnSpPr>
            <p:nvPr/>
          </p:nvCxnSpPr>
          <p:spPr>
            <a:xfrm rot="-2400000" flipV="1">
              <a:off x="5106427" y="1230068"/>
              <a:ext cx="751270" cy="900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82547C3-010E-6513-C0D0-0C411F146716}"/>
                </a:ext>
              </a:extLst>
            </p:cNvPr>
            <p:cNvSpPr txBox="1"/>
            <p:nvPr/>
          </p:nvSpPr>
          <p:spPr>
            <a:xfrm>
              <a:off x="5155415" y="2237740"/>
              <a:ext cx="1497859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400" b="1" dirty="0">
                  <a:latin typeface="Arial Nova Light" panose="020B0304020202020204" pitchFamily="34" charset="0"/>
                </a:rPr>
                <a:t>Quick Rack:</a:t>
              </a:r>
              <a:r>
                <a:rPr lang="en-CA" sz="1400" dirty="0">
                  <a:latin typeface="Arial Nova Light" panose="020B0304020202020204" pitchFamily="34" charset="0"/>
                </a:rPr>
                <a:t> Opens camera and adds image to “Add New Rack” Form</a:t>
              </a:r>
              <a:endParaRPr lang="en-CA" dirty="0">
                <a:latin typeface="Arial Nova Light" panose="020B0304020202020204" pitchFamily="34" charset="0"/>
              </a:endParaRPr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36EF4CF6-1419-DB31-4244-3EEF9F15BBDF}"/>
                </a:ext>
              </a:extLst>
            </p:cNvPr>
            <p:cNvCxnSpPr>
              <a:cxnSpLocks/>
            </p:cNvCxnSpPr>
            <p:nvPr/>
          </p:nvCxnSpPr>
          <p:spPr>
            <a:xfrm rot="18300000" flipV="1">
              <a:off x="7171024" y="1313549"/>
              <a:ext cx="751270" cy="504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1BAAED05-9279-3C27-4B70-1931D0F400BF}"/>
                </a:ext>
              </a:extLst>
            </p:cNvPr>
            <p:cNvSpPr txBox="1"/>
            <p:nvPr/>
          </p:nvSpPr>
          <p:spPr>
            <a:xfrm>
              <a:off x="6373548" y="2044891"/>
              <a:ext cx="13950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CA" sz="1400" b="1" dirty="0">
                  <a:latin typeface="Arial Nova Light" panose="020B0304020202020204" pitchFamily="34" charset="0"/>
                </a:rPr>
                <a:t>User Profile</a:t>
              </a:r>
              <a:endParaRPr lang="en-CA" dirty="0">
                <a:latin typeface="Arial Nova Light" panose="020B0304020202020204" pitchFamily="34" charset="0"/>
              </a:endParaRPr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76649CEA-4C5A-1133-1AC0-50654B62BDE3}"/>
                </a:ext>
              </a:extLst>
            </p:cNvPr>
            <p:cNvCxnSpPr>
              <a:cxnSpLocks/>
            </p:cNvCxnSpPr>
            <p:nvPr/>
          </p:nvCxnSpPr>
          <p:spPr>
            <a:xfrm rot="20040000" flipV="1">
              <a:off x="7458253" y="1331097"/>
              <a:ext cx="751270" cy="1512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84013492-5992-2B34-5B70-5E3E11120D50}"/>
                </a:ext>
              </a:extLst>
            </p:cNvPr>
            <p:cNvSpPr txBox="1"/>
            <p:nvPr/>
          </p:nvSpPr>
          <p:spPr>
            <a:xfrm>
              <a:off x="6602925" y="2920151"/>
              <a:ext cx="13950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CA" sz="1400" b="1" dirty="0">
                  <a:latin typeface="Arial Nova Light" panose="020B0304020202020204" pitchFamily="34" charset="0"/>
                </a:rPr>
                <a:t>App Settings</a:t>
              </a:r>
              <a:endParaRPr lang="en-CA" dirty="0">
                <a:latin typeface="Arial Nova Light" panose="020B0304020202020204" pitchFamily="34" charset="0"/>
              </a:endParaRP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76221F3C-9850-5A69-52CB-DFCF18618998}"/>
                </a:ext>
              </a:extLst>
            </p:cNvPr>
            <p:cNvCxnSpPr>
              <a:cxnSpLocks/>
            </p:cNvCxnSpPr>
            <p:nvPr/>
          </p:nvCxnSpPr>
          <p:spPr>
            <a:xfrm rot="1560000">
              <a:off x="7086582" y="4327340"/>
              <a:ext cx="751270" cy="1512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D8DE4B8F-A073-7DCA-F1FF-753A58237479}"/>
                </a:ext>
              </a:extLst>
            </p:cNvPr>
            <p:cNvSpPr txBox="1"/>
            <p:nvPr/>
          </p:nvSpPr>
          <p:spPr>
            <a:xfrm>
              <a:off x="6573516" y="3926102"/>
              <a:ext cx="13950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CA" sz="1400" b="1" dirty="0">
                  <a:latin typeface="Arial Nova Light" panose="020B0304020202020204" pitchFamily="34" charset="0"/>
                </a:rPr>
                <a:t>Outfit Builder</a:t>
              </a:r>
              <a:endParaRPr lang="en-CA" dirty="0">
                <a:latin typeface="Arial Nova Light" panose="020B0304020202020204" pitchFamily="34" charset="0"/>
              </a:endParaRPr>
            </a:p>
          </p:txBody>
        </p: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09998EB5-8B61-22B0-A429-BBCC263BA896}"/>
                </a:ext>
              </a:extLst>
            </p:cNvPr>
            <p:cNvCxnSpPr>
              <a:cxnSpLocks/>
            </p:cNvCxnSpPr>
            <p:nvPr/>
          </p:nvCxnSpPr>
          <p:spPr>
            <a:xfrm rot="3360000">
              <a:off x="6197881" y="5275416"/>
              <a:ext cx="751270" cy="504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43CF4B42-65CE-6413-A3AE-25889B894459}"/>
                </a:ext>
              </a:extLst>
            </p:cNvPr>
            <p:cNvSpPr txBox="1"/>
            <p:nvPr/>
          </p:nvSpPr>
          <p:spPr>
            <a:xfrm>
              <a:off x="5913565" y="4575337"/>
              <a:ext cx="139502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400" b="1" dirty="0">
                  <a:latin typeface="Arial Nova Light" panose="020B0304020202020204" pitchFamily="34" charset="0"/>
                </a:rPr>
                <a:t>User’s Closet Inventory</a:t>
              </a:r>
              <a:endParaRPr lang="en-CA" dirty="0">
                <a:latin typeface="Arial Nova Light" panose="020B0304020202020204" pitchFamily="34" charset="0"/>
              </a:endParaRPr>
            </a:p>
          </p:txBody>
        </p: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FD68CF27-D3F7-3FA5-8A1E-EB1FA478C111}"/>
                </a:ext>
              </a:extLst>
            </p:cNvPr>
            <p:cNvCxnSpPr>
              <a:cxnSpLocks/>
            </p:cNvCxnSpPr>
            <p:nvPr/>
          </p:nvCxnSpPr>
          <p:spPr>
            <a:xfrm rot="2400000">
              <a:off x="5225296" y="4861262"/>
              <a:ext cx="751270" cy="900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DB964214-9B24-5113-3A8A-53F0E7115AD2}"/>
                </a:ext>
              </a:extLst>
            </p:cNvPr>
            <p:cNvSpPr txBox="1"/>
            <p:nvPr/>
          </p:nvSpPr>
          <p:spPr>
            <a:xfrm>
              <a:off x="5154167" y="3463123"/>
              <a:ext cx="1395025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400" b="1" dirty="0">
                  <a:latin typeface="Arial Nova Light" panose="020B0304020202020204" pitchFamily="34" charset="0"/>
                </a:rPr>
                <a:t>Home:</a:t>
              </a:r>
              <a:r>
                <a:rPr lang="en-CA" sz="1400" dirty="0">
                  <a:latin typeface="Arial Nova Light" panose="020B0304020202020204" pitchFamily="34" charset="0"/>
                </a:rPr>
                <a:t> </a:t>
              </a:r>
            </a:p>
            <a:p>
              <a:r>
                <a:rPr lang="en-CA" sz="1400" dirty="0">
                  <a:latin typeface="Arial Nova Light" panose="020B0304020202020204" pitchFamily="34" charset="0"/>
                </a:rPr>
                <a:t>Planet icon instead of house for fresh modern vibe</a:t>
              </a:r>
              <a:endParaRPr lang="en-CA" dirty="0">
                <a:latin typeface="Arial Nova Light" panose="020B0304020202020204" pitchFamily="34" charset="0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F519AD5-079E-091C-C7D8-C91E6B88CC34}"/>
              </a:ext>
            </a:extLst>
          </p:cNvPr>
          <p:cNvGrpSpPr/>
          <p:nvPr/>
        </p:nvGrpSpPr>
        <p:grpSpPr>
          <a:xfrm>
            <a:off x="874659" y="341213"/>
            <a:ext cx="2615814" cy="246221"/>
            <a:chOff x="2264431" y="393148"/>
            <a:chExt cx="2615814" cy="246221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D7ED409-CE72-D17B-536B-E60CA9B3FE99}"/>
                </a:ext>
              </a:extLst>
            </p:cNvPr>
            <p:cNvSpPr txBox="1"/>
            <p:nvPr/>
          </p:nvSpPr>
          <p:spPr>
            <a:xfrm>
              <a:off x="2264431" y="393148"/>
              <a:ext cx="5324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00" b="1" dirty="0">
                  <a:latin typeface="Arial Nova Light" panose="020B0304020202020204" pitchFamily="34" charset="0"/>
                </a:rPr>
                <a:t>8:42</a:t>
              </a:r>
            </a:p>
          </p:txBody>
        </p:sp>
        <p:pic>
          <p:nvPicPr>
            <p:cNvPr id="28" name="Graphic 27">
              <a:extLst>
                <a:ext uri="{FF2B5EF4-FFF2-40B4-BE49-F238E27FC236}">
                  <a16:creationId xmlns:a16="http://schemas.microsoft.com/office/drawing/2014/main" id="{2C54F37D-8CF5-7E8F-14AA-BFBD7E8F19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4329280" y="431921"/>
              <a:ext cx="137896" cy="137896"/>
            </a:xfrm>
            <a:prstGeom prst="rect">
              <a:avLst/>
            </a:prstGeom>
          </p:spPr>
        </p:pic>
        <p:pic>
          <p:nvPicPr>
            <p:cNvPr id="30" name="Graphic 29">
              <a:extLst>
                <a:ext uri="{FF2B5EF4-FFF2-40B4-BE49-F238E27FC236}">
                  <a16:creationId xmlns:a16="http://schemas.microsoft.com/office/drawing/2014/main" id="{8B6818C4-36C6-FBC9-FEB0-567B47EA76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4700827" y="418276"/>
              <a:ext cx="179418" cy="179418"/>
            </a:xfrm>
            <a:prstGeom prst="rect">
              <a:avLst/>
            </a:prstGeom>
          </p:spPr>
        </p:pic>
        <p:pic>
          <p:nvPicPr>
            <p:cNvPr id="31" name="Graphic 30">
              <a:extLst>
                <a:ext uri="{FF2B5EF4-FFF2-40B4-BE49-F238E27FC236}">
                  <a16:creationId xmlns:a16="http://schemas.microsoft.com/office/drawing/2014/main" id="{09E08B4C-0CBE-7506-E374-0053328DEB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4498780" y="426132"/>
              <a:ext cx="166076" cy="166076"/>
            </a:xfrm>
            <a:prstGeom prst="rect">
              <a:avLst/>
            </a:prstGeom>
          </p:spPr>
        </p:pic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7CA1F72A-F0AE-AA4D-6A4F-95B044FE53C7}"/>
              </a:ext>
            </a:extLst>
          </p:cNvPr>
          <p:cNvGrpSpPr/>
          <p:nvPr/>
        </p:nvGrpSpPr>
        <p:grpSpPr>
          <a:xfrm>
            <a:off x="3763401" y="0"/>
            <a:ext cx="4498848" cy="6858000"/>
            <a:chOff x="4303776" y="0"/>
            <a:chExt cx="4498848" cy="6858000"/>
          </a:xfrm>
        </p:grpSpPr>
        <p:pic>
          <p:nvPicPr>
            <p:cNvPr id="68" name="Picture 67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CDFCAB5C-153E-0A9D-4AAA-82FE396D19E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3776" y="0"/>
              <a:ext cx="4498848" cy="6858000"/>
            </a:xfrm>
            <a:prstGeom prst="rect">
              <a:avLst/>
            </a:prstGeom>
          </p:spPr>
        </p:pic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85262EDF-8FFF-C5C7-DE1A-8E927F4115FC}"/>
                </a:ext>
              </a:extLst>
            </p:cNvPr>
            <p:cNvCxnSpPr/>
            <p:nvPr/>
          </p:nvCxnSpPr>
          <p:spPr>
            <a:xfrm>
              <a:off x="5138237" y="697159"/>
              <a:ext cx="2808000" cy="0"/>
            </a:xfrm>
            <a:prstGeom prst="line">
              <a:avLst/>
            </a:prstGeom>
            <a:ln w="19050">
              <a:solidFill>
                <a:srgbClr val="FF5757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70" name="Picture 69" descr="Icon&#10;&#10;Description automatically generated with medium confidence">
              <a:extLst>
                <a:ext uri="{FF2B5EF4-FFF2-40B4-BE49-F238E27FC236}">
                  <a16:creationId xmlns:a16="http://schemas.microsoft.com/office/drawing/2014/main" id="{A3508A68-8754-DA70-02AE-9CAF2BC324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24812" y="656239"/>
              <a:ext cx="856776" cy="376891"/>
            </a:xfrm>
            <a:prstGeom prst="rect">
              <a:avLst/>
            </a:prstGeom>
          </p:spPr>
        </p:pic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9BC46899-1652-EA93-9383-6EA35D4BB532}"/>
                </a:ext>
              </a:extLst>
            </p:cNvPr>
            <p:cNvCxnSpPr/>
            <p:nvPr/>
          </p:nvCxnSpPr>
          <p:spPr>
            <a:xfrm>
              <a:off x="5138237" y="1179759"/>
              <a:ext cx="2808000" cy="0"/>
            </a:xfrm>
            <a:prstGeom prst="line">
              <a:avLst/>
            </a:prstGeom>
            <a:ln w="3175">
              <a:solidFill>
                <a:srgbClr val="FF5757">
                  <a:alpha val="96078"/>
                </a:srgb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C6812115-D78B-6811-1F54-D82EE6729546}"/>
                </a:ext>
              </a:extLst>
            </p:cNvPr>
            <p:cNvCxnSpPr/>
            <p:nvPr/>
          </p:nvCxnSpPr>
          <p:spPr>
            <a:xfrm>
              <a:off x="5149200" y="5967659"/>
              <a:ext cx="2808000" cy="0"/>
            </a:xfrm>
            <a:prstGeom prst="line">
              <a:avLst/>
            </a:prstGeom>
            <a:ln w="3175">
              <a:solidFill>
                <a:srgbClr val="FF5757">
                  <a:alpha val="96078"/>
                </a:srgb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73" name="Graphic 72">
              <a:extLst>
                <a:ext uri="{FF2B5EF4-FFF2-40B4-BE49-F238E27FC236}">
                  <a16:creationId xmlns:a16="http://schemas.microsoft.com/office/drawing/2014/main" id="{64431ECD-C8D8-A46B-B5EC-B5B04D70F9F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270108" y="5884577"/>
              <a:ext cx="558168" cy="558168"/>
            </a:xfrm>
            <a:prstGeom prst="rect">
              <a:avLst/>
            </a:prstGeom>
          </p:spPr>
        </p:pic>
        <p:pic>
          <p:nvPicPr>
            <p:cNvPr id="74" name="Graphic 73">
              <a:extLst>
                <a:ext uri="{FF2B5EF4-FFF2-40B4-BE49-F238E27FC236}">
                  <a16:creationId xmlns:a16="http://schemas.microsoft.com/office/drawing/2014/main" id="{854C9114-81F1-A197-2753-86F276CBCF7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415363" y="798627"/>
              <a:ext cx="291815" cy="291815"/>
            </a:xfrm>
            <a:prstGeom prst="rect">
              <a:avLst/>
            </a:prstGeom>
          </p:spPr>
        </p:pic>
        <p:pic>
          <p:nvPicPr>
            <p:cNvPr id="75" name="Graphic 74">
              <a:extLst>
                <a:ext uri="{FF2B5EF4-FFF2-40B4-BE49-F238E27FC236}">
                  <a16:creationId xmlns:a16="http://schemas.microsoft.com/office/drawing/2014/main" id="{BB21494B-0796-DF0A-0C71-69760F25C01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16200000">
              <a:off x="7668833" y="781189"/>
              <a:ext cx="332028" cy="332028"/>
            </a:xfrm>
            <a:prstGeom prst="rect">
              <a:avLst/>
            </a:prstGeom>
          </p:spPr>
        </p:pic>
        <p:pic>
          <p:nvPicPr>
            <p:cNvPr id="76" name="Graphic 75">
              <a:extLst>
                <a:ext uri="{FF2B5EF4-FFF2-40B4-BE49-F238E27FC236}">
                  <a16:creationId xmlns:a16="http://schemas.microsoft.com/office/drawing/2014/main" id="{0E46742D-BA54-B70E-34BE-275146A0660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310801" y="6015909"/>
              <a:ext cx="302832" cy="302832"/>
            </a:xfrm>
            <a:prstGeom prst="rect">
              <a:avLst/>
            </a:prstGeom>
          </p:spPr>
        </p:pic>
        <p:pic>
          <p:nvPicPr>
            <p:cNvPr id="77" name="Graphic 76">
              <a:extLst>
                <a:ext uri="{FF2B5EF4-FFF2-40B4-BE49-F238E27FC236}">
                  <a16:creationId xmlns:a16="http://schemas.microsoft.com/office/drawing/2014/main" id="{DCC4D6D5-2A6A-3228-49FC-5907FC1EDB4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5460797" y="5991401"/>
              <a:ext cx="345723" cy="345723"/>
            </a:xfrm>
            <a:prstGeom prst="rect">
              <a:avLst/>
            </a:prstGeom>
          </p:spPr>
        </p:pic>
        <p:pic>
          <p:nvPicPr>
            <p:cNvPr id="78" name="Graphic 77">
              <a:extLst>
                <a:ext uri="{FF2B5EF4-FFF2-40B4-BE49-F238E27FC236}">
                  <a16:creationId xmlns:a16="http://schemas.microsoft.com/office/drawing/2014/main" id="{AAC14379-30FB-3C6E-8F01-CAA5C6404AD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5330416" y="790872"/>
              <a:ext cx="303295" cy="303295"/>
            </a:xfrm>
            <a:prstGeom prst="rect">
              <a:avLst/>
            </a:prstGeom>
          </p:spPr>
        </p:pic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0699329B-D537-FB22-650D-35B6B90C0F9A}"/>
                </a:ext>
              </a:extLst>
            </p:cNvPr>
            <p:cNvSpPr txBox="1"/>
            <p:nvPr/>
          </p:nvSpPr>
          <p:spPr>
            <a:xfrm>
              <a:off x="7243630" y="6263199"/>
              <a:ext cx="4562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00" dirty="0">
                  <a:solidFill>
                    <a:srgbClr val="FF5757"/>
                  </a:solidFill>
                  <a:latin typeface="Arial Nova Light" panose="020B0304020202020204" pitchFamily="34" charset="0"/>
                </a:rPr>
                <a:t>Build</a:t>
              </a:r>
              <a:endParaRPr lang="en-CA" sz="1050" dirty="0">
                <a:solidFill>
                  <a:srgbClr val="FF5757"/>
                </a:solidFill>
                <a:latin typeface="Arial Nova Light" panose="020B0304020202020204" pitchFamily="34" charset="0"/>
              </a:endParaRP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6AC71215-1759-76AE-0F90-661573E7F06A}"/>
                </a:ext>
              </a:extLst>
            </p:cNvPr>
            <p:cNvSpPr txBox="1"/>
            <p:nvPr/>
          </p:nvSpPr>
          <p:spPr>
            <a:xfrm>
              <a:off x="5379359" y="6263199"/>
              <a:ext cx="52925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00" dirty="0">
                  <a:latin typeface="Arial Nova Light" panose="020B0304020202020204" pitchFamily="34" charset="0"/>
                </a:rPr>
                <a:t>Home</a:t>
              </a:r>
              <a:endParaRPr lang="en-CA" sz="1050" dirty="0">
                <a:latin typeface="Arial Nova Light" panose="020B0304020202020204" pitchFamily="34" charset="0"/>
              </a:endParaRP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DFE78A0B-DE5A-9D91-7FA4-99722CEE5D30}"/>
                </a:ext>
              </a:extLst>
            </p:cNvPr>
            <p:cNvSpPr txBox="1"/>
            <p:nvPr/>
          </p:nvSpPr>
          <p:spPr>
            <a:xfrm>
              <a:off x="6200818" y="6263199"/>
              <a:ext cx="71488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00" dirty="0">
                  <a:solidFill>
                    <a:srgbClr val="FF5757"/>
                  </a:solidFill>
                  <a:latin typeface="Arial Nova Light" panose="020B0304020202020204" pitchFamily="34" charset="0"/>
                </a:rPr>
                <a:t>My Rack</a:t>
              </a:r>
              <a:endParaRPr lang="en-CA" sz="1050" dirty="0">
                <a:solidFill>
                  <a:srgbClr val="FF5757"/>
                </a:solidFill>
                <a:latin typeface="Arial Nova Light" panose="020B0304020202020204" pitchFamily="34" charset="0"/>
              </a:endParaRP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5E3A6166-5E74-522F-C50A-188F4056F34E}"/>
                </a:ext>
              </a:extLst>
            </p:cNvPr>
            <p:cNvSpPr txBox="1"/>
            <p:nvPr/>
          </p:nvSpPr>
          <p:spPr>
            <a:xfrm>
              <a:off x="5155415" y="2237740"/>
              <a:ext cx="14978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CA" dirty="0">
                <a:latin typeface="Arial Nova Light" panose="020B0304020202020204" pitchFamily="34" charset="0"/>
              </a:endParaRPr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4AC5148B-C0C0-D2D7-D128-011BFCEBF87F}"/>
              </a:ext>
            </a:extLst>
          </p:cNvPr>
          <p:cNvGrpSpPr/>
          <p:nvPr/>
        </p:nvGrpSpPr>
        <p:grpSpPr>
          <a:xfrm>
            <a:off x="4909706" y="4332165"/>
            <a:ext cx="942984" cy="1188393"/>
            <a:chOff x="1060828" y="4627710"/>
            <a:chExt cx="942984" cy="1188393"/>
          </a:xfrm>
        </p:grpSpPr>
        <p:sp>
          <p:nvSpPr>
            <p:cNvPr id="84" name="Rectangle: Rounded Corners 83">
              <a:extLst>
                <a:ext uri="{FF2B5EF4-FFF2-40B4-BE49-F238E27FC236}">
                  <a16:creationId xmlns:a16="http://schemas.microsoft.com/office/drawing/2014/main" id="{28C916BF-9495-7E6E-8B0C-1E4A338C6E47}"/>
                </a:ext>
              </a:extLst>
            </p:cNvPr>
            <p:cNvSpPr/>
            <p:nvPr/>
          </p:nvSpPr>
          <p:spPr>
            <a:xfrm>
              <a:off x="1060828" y="4627710"/>
              <a:ext cx="942984" cy="1188393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rgbClr val="FF57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600" dirty="0">
                <a:solidFill>
                  <a:schemeClr val="tx1"/>
                </a:solidFill>
                <a:latin typeface="Arial Nova Light" panose="020B0604020202020204" pitchFamily="34" charset="0"/>
              </a:endParaRPr>
            </a:p>
          </p:txBody>
        </p: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42ABEB6E-5F33-9E6A-1539-239E33813049}"/>
                </a:ext>
              </a:extLst>
            </p:cNvPr>
            <p:cNvGrpSpPr/>
            <p:nvPr/>
          </p:nvGrpSpPr>
          <p:grpSpPr>
            <a:xfrm>
              <a:off x="1093345" y="4750351"/>
              <a:ext cx="900286" cy="1024588"/>
              <a:chOff x="1168367" y="2167593"/>
              <a:chExt cx="900286" cy="1024588"/>
            </a:xfrm>
          </p:grpSpPr>
          <p:pic>
            <p:nvPicPr>
              <p:cNvPr id="86" name="Graphic 85">
                <a:extLst>
                  <a:ext uri="{FF2B5EF4-FFF2-40B4-BE49-F238E27FC236}">
                    <a16:creationId xmlns:a16="http://schemas.microsoft.com/office/drawing/2014/main" id="{10F887C6-DEB6-8914-D352-97941CD3B6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/>
              </a:stretch>
            </p:blipFill>
            <p:spPr>
              <a:xfrm>
                <a:off x="1315145" y="2167593"/>
                <a:ext cx="579419" cy="579419"/>
              </a:xfrm>
              <a:prstGeom prst="rect">
                <a:avLst/>
              </a:prstGeom>
            </p:spPr>
          </p:pic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8C430FA4-6E8D-E214-1211-A2D49A8016C5}"/>
                  </a:ext>
                </a:extLst>
              </p:cNvPr>
              <p:cNvSpPr txBox="1"/>
              <p:nvPr/>
            </p:nvSpPr>
            <p:spPr>
              <a:xfrm>
                <a:off x="1168367" y="2761294"/>
                <a:ext cx="900286" cy="4308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CA" sz="1100" b="1" dirty="0">
                    <a:latin typeface="Arial Nova Light" panose="020B0304020202020204" pitchFamily="34" charset="0"/>
                  </a:rPr>
                  <a:t>Rack</a:t>
                </a:r>
              </a:p>
              <a:p>
                <a:pPr algn="ctr"/>
                <a:r>
                  <a:rPr lang="en-CA" sz="1100" b="1" dirty="0">
                    <a:latin typeface="Arial Nova Light" panose="020B0304020202020204" pitchFamily="34" charset="0"/>
                  </a:rPr>
                  <a:t>Stats</a:t>
                </a:r>
                <a:endParaRPr lang="en-CA" sz="1400" b="1" dirty="0">
                  <a:latin typeface="Arial Nova Light" panose="020B0304020202020204" pitchFamily="34" charset="0"/>
                </a:endParaRPr>
              </a:p>
            </p:txBody>
          </p:sp>
        </p:grp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65CE2321-4EC0-E31F-1A61-0C7D75B9C24E}"/>
              </a:ext>
            </a:extLst>
          </p:cNvPr>
          <p:cNvGrpSpPr/>
          <p:nvPr/>
        </p:nvGrpSpPr>
        <p:grpSpPr>
          <a:xfrm>
            <a:off x="6141168" y="4332165"/>
            <a:ext cx="942984" cy="1188393"/>
            <a:chOff x="2292290" y="4627710"/>
            <a:chExt cx="942984" cy="1188393"/>
          </a:xfrm>
        </p:grpSpPr>
        <p:sp>
          <p:nvSpPr>
            <p:cNvPr id="89" name="Rectangle: Rounded Corners 88">
              <a:extLst>
                <a:ext uri="{FF2B5EF4-FFF2-40B4-BE49-F238E27FC236}">
                  <a16:creationId xmlns:a16="http://schemas.microsoft.com/office/drawing/2014/main" id="{B2C99436-1D99-9598-5FF3-2D7F79BF4444}"/>
                </a:ext>
              </a:extLst>
            </p:cNvPr>
            <p:cNvSpPr/>
            <p:nvPr/>
          </p:nvSpPr>
          <p:spPr>
            <a:xfrm>
              <a:off x="2292290" y="4627710"/>
              <a:ext cx="942984" cy="1188393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rgbClr val="FF57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600" dirty="0">
                <a:solidFill>
                  <a:schemeClr val="tx1"/>
                </a:solidFill>
                <a:latin typeface="Arial Nova Light" panose="020B0604020202020204" pitchFamily="34" charset="0"/>
              </a:endParaRPr>
            </a:p>
          </p:txBody>
        </p: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8FDC9079-AE63-0E79-52B5-ED226D87CE06}"/>
                </a:ext>
              </a:extLst>
            </p:cNvPr>
            <p:cNvGrpSpPr/>
            <p:nvPr/>
          </p:nvGrpSpPr>
          <p:grpSpPr>
            <a:xfrm>
              <a:off x="2320044" y="4762549"/>
              <a:ext cx="900286" cy="996065"/>
              <a:chOff x="2365624" y="2241094"/>
              <a:chExt cx="900286" cy="996065"/>
            </a:xfrm>
          </p:grpSpPr>
          <p:pic>
            <p:nvPicPr>
              <p:cNvPr id="91" name="Graphic 90">
                <a:extLst>
                  <a:ext uri="{FF2B5EF4-FFF2-40B4-BE49-F238E27FC236}">
                    <a16:creationId xmlns:a16="http://schemas.microsoft.com/office/drawing/2014/main" id="{63820727-2DB4-C5F3-260F-4A792B9DE3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5"/>
                  </a:ext>
                </a:extLst>
              </a:blip>
              <a:stretch>
                <a:fillRect/>
              </a:stretch>
            </p:blipFill>
            <p:spPr>
              <a:xfrm>
                <a:off x="2529836" y="2241094"/>
                <a:ext cx="558168" cy="558168"/>
              </a:xfrm>
              <a:prstGeom prst="rect">
                <a:avLst/>
              </a:prstGeom>
            </p:spPr>
          </p:pic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C734172F-9904-090B-99E1-DDAE91A10FF5}"/>
                  </a:ext>
                </a:extLst>
              </p:cNvPr>
              <p:cNvSpPr txBox="1"/>
              <p:nvPr/>
            </p:nvSpPr>
            <p:spPr>
              <a:xfrm>
                <a:off x="2365624" y="2806272"/>
                <a:ext cx="900286" cy="4308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CA" sz="1100" b="1" dirty="0">
                    <a:latin typeface="Arial Nova Light" panose="020B0304020202020204" pitchFamily="34" charset="0"/>
                  </a:rPr>
                  <a:t>My Wish Rack</a:t>
                </a:r>
              </a:p>
            </p:txBody>
          </p:sp>
        </p:grpSp>
      </p:grpSp>
      <p:sp>
        <p:nvSpPr>
          <p:cNvPr id="93" name="TextBox 92">
            <a:extLst>
              <a:ext uri="{FF2B5EF4-FFF2-40B4-BE49-F238E27FC236}">
                <a16:creationId xmlns:a16="http://schemas.microsoft.com/office/drawing/2014/main" id="{0096C7E9-849C-D094-68E0-95A4BE845D43}"/>
              </a:ext>
            </a:extLst>
          </p:cNvPr>
          <p:cNvSpPr txBox="1"/>
          <p:nvPr/>
        </p:nvSpPr>
        <p:spPr>
          <a:xfrm>
            <a:off x="4671413" y="2814664"/>
            <a:ext cx="26929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latin typeface="Text Me One" pitchFamily="2" charset="0"/>
              </a:rPr>
              <a:t>Another day, another outfit!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25C67042-A013-613C-DE79-98858A45A45F}"/>
              </a:ext>
            </a:extLst>
          </p:cNvPr>
          <p:cNvSpPr txBox="1"/>
          <p:nvPr/>
        </p:nvSpPr>
        <p:spPr>
          <a:xfrm>
            <a:off x="4545956" y="1816989"/>
            <a:ext cx="292954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200" dirty="0">
                <a:solidFill>
                  <a:srgbClr val="FF5757"/>
                </a:solidFill>
                <a:latin typeface="Arial Nova Light" panose="020B0304020202020204" pitchFamily="34" charset="0"/>
              </a:rPr>
              <a:t>Good {{ </a:t>
            </a:r>
            <a:r>
              <a:rPr lang="en-CA" sz="2200" dirty="0" err="1">
                <a:solidFill>
                  <a:srgbClr val="FF5757"/>
                </a:solidFill>
                <a:latin typeface="Arial Nova Light" panose="020B0304020202020204" pitchFamily="34" charset="0"/>
              </a:rPr>
              <a:t>TimeOfDay</a:t>
            </a:r>
            <a:r>
              <a:rPr lang="en-CA" sz="2200" dirty="0">
                <a:solidFill>
                  <a:srgbClr val="FF5757"/>
                </a:solidFill>
                <a:latin typeface="Arial Nova Light" panose="020B0304020202020204" pitchFamily="34" charset="0"/>
              </a:rPr>
              <a:t> }}, </a:t>
            </a:r>
            <a:br>
              <a:rPr lang="en-CA" sz="2200" dirty="0">
                <a:solidFill>
                  <a:srgbClr val="FF5757"/>
                </a:solidFill>
                <a:latin typeface="Arial Nova Light" panose="020B0304020202020204" pitchFamily="34" charset="0"/>
              </a:rPr>
            </a:br>
            <a:r>
              <a:rPr lang="en-CA" sz="2200" dirty="0">
                <a:solidFill>
                  <a:srgbClr val="FF5757"/>
                </a:solidFill>
                <a:latin typeface="Arial Nova Light" panose="020B0304020202020204" pitchFamily="34" charset="0"/>
              </a:rPr>
              <a:t>{{ FirstName }}!</a:t>
            </a:r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EC5E670B-525B-F2F4-50C6-84B06047E596}"/>
              </a:ext>
            </a:extLst>
          </p:cNvPr>
          <p:cNvGrpSpPr/>
          <p:nvPr/>
        </p:nvGrpSpPr>
        <p:grpSpPr>
          <a:xfrm>
            <a:off x="4709980" y="374685"/>
            <a:ext cx="2615814" cy="246221"/>
            <a:chOff x="2264431" y="393148"/>
            <a:chExt cx="2615814" cy="246221"/>
          </a:xfrm>
        </p:grpSpPr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0C0F8801-60CE-F6EC-048E-3B3D312CF548}"/>
                </a:ext>
              </a:extLst>
            </p:cNvPr>
            <p:cNvSpPr txBox="1"/>
            <p:nvPr/>
          </p:nvSpPr>
          <p:spPr>
            <a:xfrm>
              <a:off x="2264431" y="393148"/>
              <a:ext cx="5324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00" b="1" dirty="0">
                  <a:latin typeface="Arial Nova Light" panose="020B0304020202020204" pitchFamily="34" charset="0"/>
                </a:rPr>
                <a:t>8:42</a:t>
              </a:r>
            </a:p>
          </p:txBody>
        </p:sp>
        <p:pic>
          <p:nvPicPr>
            <p:cNvPr id="97" name="Graphic 96">
              <a:extLst>
                <a:ext uri="{FF2B5EF4-FFF2-40B4-BE49-F238E27FC236}">
                  <a16:creationId xmlns:a16="http://schemas.microsoft.com/office/drawing/2014/main" id="{3297E07A-7A74-5D2E-8396-3FFDCCF78E5B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4329280" y="431921"/>
              <a:ext cx="137896" cy="137896"/>
            </a:xfrm>
            <a:prstGeom prst="rect">
              <a:avLst/>
            </a:prstGeom>
          </p:spPr>
        </p:pic>
        <p:pic>
          <p:nvPicPr>
            <p:cNvPr id="98" name="Graphic 97">
              <a:extLst>
                <a:ext uri="{FF2B5EF4-FFF2-40B4-BE49-F238E27FC236}">
                  <a16:creationId xmlns:a16="http://schemas.microsoft.com/office/drawing/2014/main" id="{66EBA953-D7B8-3F4B-229F-4C8C0A378FA2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4700827" y="418276"/>
              <a:ext cx="179418" cy="179418"/>
            </a:xfrm>
            <a:prstGeom prst="rect">
              <a:avLst/>
            </a:prstGeom>
          </p:spPr>
        </p:pic>
        <p:pic>
          <p:nvPicPr>
            <p:cNvPr id="99" name="Graphic 98">
              <a:extLst>
                <a:ext uri="{FF2B5EF4-FFF2-40B4-BE49-F238E27FC236}">
                  <a16:creationId xmlns:a16="http://schemas.microsoft.com/office/drawing/2014/main" id="{C9BDD0B1-6B40-47BA-05FA-3FEBC91F2C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4498780" y="426132"/>
              <a:ext cx="166076" cy="166076"/>
            </a:xfrm>
            <a:prstGeom prst="rect">
              <a:avLst/>
            </a:prstGeom>
          </p:spPr>
        </p:pic>
      </p:grpSp>
      <p:sp>
        <p:nvSpPr>
          <p:cNvPr id="100" name="TextBox 99">
            <a:extLst>
              <a:ext uri="{FF2B5EF4-FFF2-40B4-BE49-F238E27FC236}">
                <a16:creationId xmlns:a16="http://schemas.microsoft.com/office/drawing/2014/main" id="{EF432889-8D84-3E7D-1028-46BB0663F744}"/>
              </a:ext>
            </a:extLst>
          </p:cNvPr>
          <p:cNvSpPr txBox="1"/>
          <p:nvPr/>
        </p:nvSpPr>
        <p:spPr>
          <a:xfrm>
            <a:off x="6047783" y="3983994"/>
            <a:ext cx="1143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200" dirty="0">
                <a:solidFill>
                  <a:srgbClr val="FF5757"/>
                </a:solidFill>
                <a:latin typeface="Arial Nova Light" panose="020B0304020202020204" pitchFamily="34" charset="0"/>
              </a:rPr>
              <a:t>Coming Soon!</a:t>
            </a:r>
          </a:p>
        </p:txBody>
      </p:sp>
      <p:sp>
        <p:nvSpPr>
          <p:cNvPr id="101" name="Rectangle: Rounded Corners 100">
            <a:extLst>
              <a:ext uri="{FF2B5EF4-FFF2-40B4-BE49-F238E27FC236}">
                <a16:creationId xmlns:a16="http://schemas.microsoft.com/office/drawing/2014/main" id="{D186CF84-B886-2720-B665-0827A7285C61}"/>
              </a:ext>
            </a:extLst>
          </p:cNvPr>
          <p:cNvSpPr/>
          <p:nvPr/>
        </p:nvSpPr>
        <p:spPr>
          <a:xfrm>
            <a:off x="6026094" y="4234929"/>
            <a:ext cx="1164689" cy="1402886"/>
          </a:xfrm>
          <a:prstGeom prst="roundRect">
            <a:avLst/>
          </a:prstGeom>
          <a:solidFill>
            <a:srgbClr val="F0F0F0">
              <a:alpha val="75294"/>
            </a:srgbClr>
          </a:solidFill>
          <a:ln>
            <a:solidFill>
              <a:srgbClr val="FF57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0FF51F50-FC4C-D763-0224-8AA1CF8E7A6A}"/>
              </a:ext>
            </a:extLst>
          </p:cNvPr>
          <p:cNvGrpSpPr/>
          <p:nvPr/>
        </p:nvGrpSpPr>
        <p:grpSpPr>
          <a:xfrm>
            <a:off x="7595560" y="0"/>
            <a:ext cx="4498848" cy="6858000"/>
            <a:chOff x="4303776" y="0"/>
            <a:chExt cx="4498848" cy="6858000"/>
          </a:xfrm>
        </p:grpSpPr>
        <p:pic>
          <p:nvPicPr>
            <p:cNvPr id="103" name="Picture 102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9BFD8743-F1E9-138A-46AA-9A2D93467AA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3776" y="0"/>
              <a:ext cx="4498848" cy="6858000"/>
            </a:xfrm>
            <a:prstGeom prst="rect">
              <a:avLst/>
            </a:prstGeom>
          </p:spPr>
        </p:pic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F079F48F-E7F1-B6A9-5095-30CCDB9A6A80}"/>
                </a:ext>
              </a:extLst>
            </p:cNvPr>
            <p:cNvCxnSpPr/>
            <p:nvPr/>
          </p:nvCxnSpPr>
          <p:spPr>
            <a:xfrm>
              <a:off x="5138237" y="697159"/>
              <a:ext cx="2808000" cy="0"/>
            </a:xfrm>
            <a:prstGeom prst="line">
              <a:avLst/>
            </a:prstGeom>
            <a:ln w="19050">
              <a:solidFill>
                <a:srgbClr val="FF5757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105" name="Picture 104" descr="Icon&#10;&#10;Description automatically generated with medium confidence">
              <a:extLst>
                <a:ext uri="{FF2B5EF4-FFF2-40B4-BE49-F238E27FC236}">
                  <a16:creationId xmlns:a16="http://schemas.microsoft.com/office/drawing/2014/main" id="{8101B265-5A7B-3B82-802B-4D4AAB28CE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24812" y="656239"/>
              <a:ext cx="856776" cy="376891"/>
            </a:xfrm>
            <a:prstGeom prst="rect">
              <a:avLst/>
            </a:prstGeom>
          </p:spPr>
        </p:pic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5CD5D79F-2003-6AC0-92FD-3FF06D11181E}"/>
                </a:ext>
              </a:extLst>
            </p:cNvPr>
            <p:cNvCxnSpPr/>
            <p:nvPr/>
          </p:nvCxnSpPr>
          <p:spPr>
            <a:xfrm>
              <a:off x="5138237" y="1179759"/>
              <a:ext cx="2808000" cy="0"/>
            </a:xfrm>
            <a:prstGeom prst="line">
              <a:avLst/>
            </a:prstGeom>
            <a:ln w="3175">
              <a:solidFill>
                <a:srgbClr val="FF5757">
                  <a:alpha val="96078"/>
                </a:srgb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F61FF344-B2B8-847D-3845-B847ACD95AD9}"/>
                </a:ext>
              </a:extLst>
            </p:cNvPr>
            <p:cNvCxnSpPr/>
            <p:nvPr/>
          </p:nvCxnSpPr>
          <p:spPr>
            <a:xfrm>
              <a:off x="5149200" y="5967659"/>
              <a:ext cx="2808000" cy="0"/>
            </a:xfrm>
            <a:prstGeom prst="line">
              <a:avLst/>
            </a:prstGeom>
            <a:ln w="3175">
              <a:solidFill>
                <a:srgbClr val="FF5757">
                  <a:alpha val="96078"/>
                </a:srgb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108" name="Graphic 107">
              <a:extLst>
                <a:ext uri="{FF2B5EF4-FFF2-40B4-BE49-F238E27FC236}">
                  <a16:creationId xmlns:a16="http://schemas.microsoft.com/office/drawing/2014/main" id="{C975A34C-8C2F-B38B-3345-FB9DFF62ABF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270108" y="5884577"/>
              <a:ext cx="558168" cy="558168"/>
            </a:xfrm>
            <a:prstGeom prst="rect">
              <a:avLst/>
            </a:prstGeom>
          </p:spPr>
        </p:pic>
        <p:pic>
          <p:nvPicPr>
            <p:cNvPr id="109" name="Graphic 108">
              <a:extLst>
                <a:ext uri="{FF2B5EF4-FFF2-40B4-BE49-F238E27FC236}">
                  <a16:creationId xmlns:a16="http://schemas.microsoft.com/office/drawing/2014/main" id="{02058297-0790-8334-CD15-1DC3ABF339B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415363" y="798627"/>
              <a:ext cx="291815" cy="291815"/>
            </a:xfrm>
            <a:prstGeom prst="rect">
              <a:avLst/>
            </a:prstGeom>
          </p:spPr>
        </p:pic>
        <p:pic>
          <p:nvPicPr>
            <p:cNvPr id="110" name="Graphic 109">
              <a:extLst>
                <a:ext uri="{FF2B5EF4-FFF2-40B4-BE49-F238E27FC236}">
                  <a16:creationId xmlns:a16="http://schemas.microsoft.com/office/drawing/2014/main" id="{D84AB897-4649-D6B7-A6D0-D63E3038862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16200000">
              <a:off x="7668833" y="781189"/>
              <a:ext cx="332028" cy="332028"/>
            </a:xfrm>
            <a:prstGeom prst="rect">
              <a:avLst/>
            </a:prstGeom>
          </p:spPr>
        </p:pic>
        <p:pic>
          <p:nvPicPr>
            <p:cNvPr id="111" name="Graphic 110">
              <a:extLst>
                <a:ext uri="{FF2B5EF4-FFF2-40B4-BE49-F238E27FC236}">
                  <a16:creationId xmlns:a16="http://schemas.microsoft.com/office/drawing/2014/main" id="{66480D22-5C10-5984-CDA7-6347E237B37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310801" y="6015909"/>
              <a:ext cx="302832" cy="302832"/>
            </a:xfrm>
            <a:prstGeom prst="rect">
              <a:avLst/>
            </a:prstGeom>
          </p:spPr>
        </p:pic>
        <p:pic>
          <p:nvPicPr>
            <p:cNvPr id="112" name="Graphic 111">
              <a:extLst>
                <a:ext uri="{FF2B5EF4-FFF2-40B4-BE49-F238E27FC236}">
                  <a16:creationId xmlns:a16="http://schemas.microsoft.com/office/drawing/2014/main" id="{25564FFE-C38E-6061-8797-1D8BFF99AB9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5460797" y="5991401"/>
              <a:ext cx="345723" cy="345723"/>
            </a:xfrm>
            <a:prstGeom prst="rect">
              <a:avLst/>
            </a:prstGeom>
          </p:spPr>
        </p:pic>
        <p:pic>
          <p:nvPicPr>
            <p:cNvPr id="113" name="Graphic 112">
              <a:extLst>
                <a:ext uri="{FF2B5EF4-FFF2-40B4-BE49-F238E27FC236}">
                  <a16:creationId xmlns:a16="http://schemas.microsoft.com/office/drawing/2014/main" id="{AF6B6D33-4EB4-4322-E9C6-EB29FBCF463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5330416" y="790872"/>
              <a:ext cx="303295" cy="303295"/>
            </a:xfrm>
            <a:prstGeom prst="rect">
              <a:avLst/>
            </a:prstGeom>
          </p:spPr>
        </p:pic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C0CC4671-95DA-BEA6-4CD5-0AE84A2DA156}"/>
                </a:ext>
              </a:extLst>
            </p:cNvPr>
            <p:cNvSpPr txBox="1"/>
            <p:nvPr/>
          </p:nvSpPr>
          <p:spPr>
            <a:xfrm>
              <a:off x="7243630" y="6263199"/>
              <a:ext cx="4562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00" dirty="0">
                  <a:solidFill>
                    <a:srgbClr val="FF5757"/>
                  </a:solidFill>
                  <a:latin typeface="Arial Nova Light" panose="020B0304020202020204" pitchFamily="34" charset="0"/>
                </a:rPr>
                <a:t>Build</a:t>
              </a:r>
              <a:endParaRPr lang="en-CA" sz="1050" dirty="0">
                <a:solidFill>
                  <a:srgbClr val="FF5757"/>
                </a:solidFill>
                <a:latin typeface="Arial Nova Light" panose="020B0304020202020204" pitchFamily="34" charset="0"/>
              </a:endParaRP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7DFE2AE4-8332-1357-FD01-F9DA702650DB}"/>
                </a:ext>
              </a:extLst>
            </p:cNvPr>
            <p:cNvSpPr txBox="1"/>
            <p:nvPr/>
          </p:nvSpPr>
          <p:spPr>
            <a:xfrm>
              <a:off x="5379359" y="6263199"/>
              <a:ext cx="52925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00" dirty="0">
                  <a:latin typeface="Arial Nova Light" panose="020B0304020202020204" pitchFamily="34" charset="0"/>
                </a:rPr>
                <a:t>Home</a:t>
              </a:r>
              <a:endParaRPr lang="en-CA" sz="1050" dirty="0">
                <a:latin typeface="Arial Nova Light" panose="020B0304020202020204" pitchFamily="34" charset="0"/>
              </a:endParaRP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3F8BC6FF-2D13-D0A3-8F54-6B7E8355319A}"/>
                </a:ext>
              </a:extLst>
            </p:cNvPr>
            <p:cNvSpPr txBox="1"/>
            <p:nvPr/>
          </p:nvSpPr>
          <p:spPr>
            <a:xfrm>
              <a:off x="6200818" y="6263199"/>
              <a:ext cx="71488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00" dirty="0">
                  <a:solidFill>
                    <a:srgbClr val="FF5757"/>
                  </a:solidFill>
                  <a:latin typeface="Arial Nova Light" panose="020B0304020202020204" pitchFamily="34" charset="0"/>
                </a:rPr>
                <a:t>My Rack</a:t>
              </a:r>
              <a:endParaRPr lang="en-CA" sz="1050" dirty="0">
                <a:solidFill>
                  <a:srgbClr val="FF5757"/>
                </a:solidFill>
                <a:latin typeface="Arial Nova Light" panose="020B0304020202020204" pitchFamily="34" charset="0"/>
              </a:endParaRP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05F29978-B0A8-9862-9FE0-13D7186E8C69}"/>
                </a:ext>
              </a:extLst>
            </p:cNvPr>
            <p:cNvSpPr txBox="1"/>
            <p:nvPr/>
          </p:nvSpPr>
          <p:spPr>
            <a:xfrm>
              <a:off x="5155415" y="2237740"/>
              <a:ext cx="14978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CA" dirty="0">
                <a:latin typeface="Arial Nova Light" panose="020B0304020202020204" pitchFamily="34" charset="0"/>
              </a:endParaRPr>
            </a:p>
          </p:txBody>
        </p:sp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DEC8C03E-BD1C-1A3E-1BC4-24678A17F418}"/>
              </a:ext>
            </a:extLst>
          </p:cNvPr>
          <p:cNvGrpSpPr/>
          <p:nvPr/>
        </p:nvGrpSpPr>
        <p:grpSpPr>
          <a:xfrm>
            <a:off x="8542139" y="374685"/>
            <a:ext cx="2615814" cy="246221"/>
            <a:chOff x="2264431" y="393148"/>
            <a:chExt cx="2615814" cy="246221"/>
          </a:xfrm>
        </p:grpSpPr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AA22C2A8-AF24-14E7-4DD2-DAD2614150BA}"/>
                </a:ext>
              </a:extLst>
            </p:cNvPr>
            <p:cNvSpPr txBox="1"/>
            <p:nvPr/>
          </p:nvSpPr>
          <p:spPr>
            <a:xfrm>
              <a:off x="2264431" y="393148"/>
              <a:ext cx="5324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00" b="1" dirty="0">
                  <a:latin typeface="Arial Nova Light" panose="020B0304020202020204" pitchFamily="34" charset="0"/>
                </a:rPr>
                <a:t>8:42</a:t>
              </a:r>
            </a:p>
          </p:txBody>
        </p:sp>
        <p:pic>
          <p:nvPicPr>
            <p:cNvPr id="120" name="Graphic 119">
              <a:extLst>
                <a:ext uri="{FF2B5EF4-FFF2-40B4-BE49-F238E27FC236}">
                  <a16:creationId xmlns:a16="http://schemas.microsoft.com/office/drawing/2014/main" id="{D6A848CB-C99E-6E27-632E-45429112B2E4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4329280" y="431921"/>
              <a:ext cx="137896" cy="137896"/>
            </a:xfrm>
            <a:prstGeom prst="rect">
              <a:avLst/>
            </a:prstGeom>
          </p:spPr>
        </p:pic>
        <p:pic>
          <p:nvPicPr>
            <p:cNvPr id="121" name="Graphic 120">
              <a:extLst>
                <a:ext uri="{FF2B5EF4-FFF2-40B4-BE49-F238E27FC236}">
                  <a16:creationId xmlns:a16="http://schemas.microsoft.com/office/drawing/2014/main" id="{59080080-1067-89E5-C486-F4A8C0D476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4700827" y="418276"/>
              <a:ext cx="179418" cy="179418"/>
            </a:xfrm>
            <a:prstGeom prst="rect">
              <a:avLst/>
            </a:prstGeom>
          </p:spPr>
        </p:pic>
        <p:pic>
          <p:nvPicPr>
            <p:cNvPr id="122" name="Graphic 121">
              <a:extLst>
                <a:ext uri="{FF2B5EF4-FFF2-40B4-BE49-F238E27FC236}">
                  <a16:creationId xmlns:a16="http://schemas.microsoft.com/office/drawing/2014/main" id="{320FF437-DA4A-3C59-77EB-3E1281095CEC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4498780" y="426132"/>
              <a:ext cx="166076" cy="166076"/>
            </a:xfrm>
            <a:prstGeom prst="rect">
              <a:avLst/>
            </a:prstGeom>
          </p:spPr>
        </p:pic>
      </p:grpSp>
      <p:sp>
        <p:nvSpPr>
          <p:cNvPr id="123" name="TextBox 122">
            <a:extLst>
              <a:ext uri="{FF2B5EF4-FFF2-40B4-BE49-F238E27FC236}">
                <a16:creationId xmlns:a16="http://schemas.microsoft.com/office/drawing/2014/main" id="{0CDCE2CA-F92A-EDF6-16E3-F5E3C7FAEE7E}"/>
              </a:ext>
            </a:extLst>
          </p:cNvPr>
          <p:cNvSpPr txBox="1"/>
          <p:nvPr/>
        </p:nvSpPr>
        <p:spPr>
          <a:xfrm>
            <a:off x="8378115" y="1411198"/>
            <a:ext cx="292954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200" dirty="0">
                <a:latin typeface="Arial Nova Light" panose="020B0304020202020204" pitchFamily="34" charset="0"/>
              </a:rPr>
              <a:t>{{ FirstName }}, your latest Rack Stats await!</a:t>
            </a:r>
          </a:p>
        </p:txBody>
      </p:sp>
      <p:graphicFrame>
        <p:nvGraphicFramePr>
          <p:cNvPr id="126" name="Chart 125">
            <a:extLst>
              <a:ext uri="{FF2B5EF4-FFF2-40B4-BE49-F238E27FC236}">
                <a16:creationId xmlns:a16="http://schemas.microsoft.com/office/drawing/2014/main" id="{04563463-CB8F-4A3A-AE4C-6002FBAEAFE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96096422"/>
              </p:ext>
            </p:extLst>
          </p:nvPr>
        </p:nvGraphicFramePr>
        <p:xfrm>
          <a:off x="9148986" y="2672163"/>
          <a:ext cx="2388807" cy="17534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6"/>
          </a:graphicData>
        </a:graphic>
      </p:graphicFrame>
      <p:graphicFrame>
        <p:nvGraphicFramePr>
          <p:cNvPr id="129" name="Chart 128">
            <a:extLst>
              <a:ext uri="{FF2B5EF4-FFF2-40B4-BE49-F238E27FC236}">
                <a16:creationId xmlns:a16="http://schemas.microsoft.com/office/drawing/2014/main" id="{31232A85-5F3E-DBF7-B9F7-37B9F1A5E2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83016630"/>
              </p:ext>
            </p:extLst>
          </p:nvPr>
        </p:nvGraphicFramePr>
        <p:xfrm>
          <a:off x="8439841" y="4578090"/>
          <a:ext cx="1707383" cy="129701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7"/>
          </a:graphicData>
        </a:graphic>
      </p:graphicFrame>
      <p:sp>
        <p:nvSpPr>
          <p:cNvPr id="130" name="TextBox 129">
            <a:extLst>
              <a:ext uri="{FF2B5EF4-FFF2-40B4-BE49-F238E27FC236}">
                <a16:creationId xmlns:a16="http://schemas.microsoft.com/office/drawing/2014/main" id="{2A326FBF-B893-4280-2CA9-239403FD754E}"/>
              </a:ext>
            </a:extLst>
          </p:cNvPr>
          <p:cNvSpPr txBox="1"/>
          <p:nvPr/>
        </p:nvSpPr>
        <p:spPr>
          <a:xfrm>
            <a:off x="8378115" y="2814664"/>
            <a:ext cx="13950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sz="1200" b="1" dirty="0">
                <a:latin typeface="Arial Nova Light" panose="020B0304020202020204" pitchFamily="34" charset="0"/>
              </a:rPr>
              <a:t>{{ Season }} clothes are your largest Rack category!</a:t>
            </a:r>
            <a:endParaRPr lang="en-CA" sz="1600" dirty="0">
              <a:latin typeface="Arial Nova Light" panose="020B0304020202020204" pitchFamily="34" charset="0"/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E30B4F15-A3C3-692A-4C27-B0A5789F2AA7}"/>
              </a:ext>
            </a:extLst>
          </p:cNvPr>
          <p:cNvSpPr txBox="1"/>
          <p:nvPr/>
        </p:nvSpPr>
        <p:spPr>
          <a:xfrm>
            <a:off x="10009634" y="4697039"/>
            <a:ext cx="13950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b="1" dirty="0">
                <a:latin typeface="Arial Nova Light" panose="020B0304020202020204" pitchFamily="34" charset="0"/>
              </a:rPr>
              <a:t>You have more </a:t>
            </a:r>
          </a:p>
          <a:p>
            <a:r>
              <a:rPr lang="en-CA" sz="1200" b="1" dirty="0">
                <a:latin typeface="Arial Nova Light" panose="020B0304020202020204" pitchFamily="34" charset="0"/>
              </a:rPr>
              <a:t>{{ </a:t>
            </a:r>
            <a:r>
              <a:rPr lang="en-CA" sz="1200" b="1" dirty="0" err="1">
                <a:latin typeface="Arial Nova Light" panose="020B0304020202020204" pitchFamily="34" charset="0"/>
              </a:rPr>
              <a:t>GreaterType</a:t>
            </a:r>
            <a:r>
              <a:rPr lang="en-CA" sz="1200" b="1" dirty="0">
                <a:latin typeface="Arial Nova Light" panose="020B0304020202020204" pitchFamily="34" charset="0"/>
              </a:rPr>
              <a:t> }} than </a:t>
            </a:r>
          </a:p>
          <a:p>
            <a:r>
              <a:rPr lang="en-CA" sz="1200" b="1" dirty="0">
                <a:latin typeface="Arial Nova Light" panose="020B0304020202020204" pitchFamily="34" charset="0"/>
              </a:rPr>
              <a:t>{{ </a:t>
            </a:r>
            <a:r>
              <a:rPr lang="en-CA" sz="1200" b="1" dirty="0" err="1">
                <a:latin typeface="Arial Nova Light" panose="020B0304020202020204" pitchFamily="34" charset="0"/>
              </a:rPr>
              <a:t>LesserType</a:t>
            </a:r>
            <a:r>
              <a:rPr lang="en-CA" sz="1200" b="1" dirty="0">
                <a:latin typeface="Arial Nova Light" panose="020B0304020202020204" pitchFamily="34" charset="0"/>
              </a:rPr>
              <a:t> }}!</a:t>
            </a:r>
            <a:endParaRPr lang="en-CA" sz="1600" dirty="0">
              <a:latin typeface="Arial Nova Light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5211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 59">
            <a:extLst>
              <a:ext uri="{FF2B5EF4-FFF2-40B4-BE49-F238E27FC236}">
                <a16:creationId xmlns:a16="http://schemas.microsoft.com/office/drawing/2014/main" id="{EFBCE006-0C04-F09B-B32F-3DA39BEC3633}"/>
              </a:ext>
            </a:extLst>
          </p:cNvPr>
          <p:cNvGrpSpPr/>
          <p:nvPr/>
        </p:nvGrpSpPr>
        <p:grpSpPr>
          <a:xfrm>
            <a:off x="-72681" y="3231"/>
            <a:ext cx="4498848" cy="6858000"/>
            <a:chOff x="4303776" y="0"/>
            <a:chExt cx="4498848" cy="6858000"/>
          </a:xfrm>
        </p:grpSpPr>
        <p:pic>
          <p:nvPicPr>
            <p:cNvPr id="61" name="Picture 60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C0A1FA22-BAE4-15BD-9483-3BBC266381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3776" y="0"/>
              <a:ext cx="4498848" cy="6858000"/>
            </a:xfrm>
            <a:prstGeom prst="rect">
              <a:avLst/>
            </a:prstGeom>
          </p:spPr>
        </p:pic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58882C5D-74A4-DEE6-3F83-7AF563871E0B}"/>
                </a:ext>
              </a:extLst>
            </p:cNvPr>
            <p:cNvCxnSpPr/>
            <p:nvPr/>
          </p:nvCxnSpPr>
          <p:spPr>
            <a:xfrm>
              <a:off x="5138237" y="697159"/>
              <a:ext cx="2808000" cy="0"/>
            </a:xfrm>
            <a:prstGeom prst="line">
              <a:avLst/>
            </a:prstGeom>
            <a:ln w="19050">
              <a:solidFill>
                <a:srgbClr val="FF5757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63" name="Picture 62" descr="Icon&#10;&#10;Description automatically generated with medium confidence">
              <a:extLst>
                <a:ext uri="{FF2B5EF4-FFF2-40B4-BE49-F238E27FC236}">
                  <a16:creationId xmlns:a16="http://schemas.microsoft.com/office/drawing/2014/main" id="{52C43B94-30D9-A759-B612-088DDA0C77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24812" y="656239"/>
              <a:ext cx="856776" cy="376891"/>
            </a:xfrm>
            <a:prstGeom prst="rect">
              <a:avLst/>
            </a:prstGeom>
          </p:spPr>
        </p:pic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0664752A-ABBF-353C-AF77-8A895744CB7A}"/>
                </a:ext>
              </a:extLst>
            </p:cNvPr>
            <p:cNvCxnSpPr/>
            <p:nvPr/>
          </p:nvCxnSpPr>
          <p:spPr>
            <a:xfrm>
              <a:off x="5138237" y="1179759"/>
              <a:ext cx="2808000" cy="0"/>
            </a:xfrm>
            <a:prstGeom prst="line">
              <a:avLst/>
            </a:prstGeom>
            <a:ln w="3175">
              <a:solidFill>
                <a:srgbClr val="FF5757">
                  <a:alpha val="96078"/>
                </a:srgb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2F38079A-A01A-EC56-7EBF-1450842AD878}"/>
                </a:ext>
              </a:extLst>
            </p:cNvPr>
            <p:cNvCxnSpPr/>
            <p:nvPr/>
          </p:nvCxnSpPr>
          <p:spPr>
            <a:xfrm>
              <a:off x="5149200" y="5967659"/>
              <a:ext cx="2808000" cy="0"/>
            </a:xfrm>
            <a:prstGeom prst="line">
              <a:avLst/>
            </a:prstGeom>
            <a:ln w="3175">
              <a:solidFill>
                <a:srgbClr val="FF5757">
                  <a:alpha val="96078"/>
                </a:srgb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66" name="Graphic 65">
              <a:extLst>
                <a:ext uri="{FF2B5EF4-FFF2-40B4-BE49-F238E27FC236}">
                  <a16:creationId xmlns:a16="http://schemas.microsoft.com/office/drawing/2014/main" id="{C28DEB01-15CC-4EE2-16CF-D648025237A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270108" y="5884577"/>
              <a:ext cx="558168" cy="558168"/>
            </a:xfrm>
            <a:prstGeom prst="rect">
              <a:avLst/>
            </a:prstGeom>
          </p:spPr>
        </p:pic>
        <p:pic>
          <p:nvPicPr>
            <p:cNvPr id="67" name="Graphic 66">
              <a:extLst>
                <a:ext uri="{FF2B5EF4-FFF2-40B4-BE49-F238E27FC236}">
                  <a16:creationId xmlns:a16="http://schemas.microsoft.com/office/drawing/2014/main" id="{03ADE8DB-6BFE-FE64-4D94-B972418D3D2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415363" y="798627"/>
              <a:ext cx="291815" cy="291815"/>
            </a:xfrm>
            <a:prstGeom prst="rect">
              <a:avLst/>
            </a:prstGeom>
          </p:spPr>
        </p:pic>
        <p:pic>
          <p:nvPicPr>
            <p:cNvPr id="68" name="Graphic 67">
              <a:extLst>
                <a:ext uri="{FF2B5EF4-FFF2-40B4-BE49-F238E27FC236}">
                  <a16:creationId xmlns:a16="http://schemas.microsoft.com/office/drawing/2014/main" id="{A0AF1604-5F58-97C3-1ED5-ECA2538CCE9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16200000">
              <a:off x="7668833" y="781189"/>
              <a:ext cx="332028" cy="332028"/>
            </a:xfrm>
            <a:prstGeom prst="rect">
              <a:avLst/>
            </a:prstGeom>
          </p:spPr>
        </p:pic>
        <p:pic>
          <p:nvPicPr>
            <p:cNvPr id="69" name="Graphic 68">
              <a:extLst>
                <a:ext uri="{FF2B5EF4-FFF2-40B4-BE49-F238E27FC236}">
                  <a16:creationId xmlns:a16="http://schemas.microsoft.com/office/drawing/2014/main" id="{00BEE54E-B2C7-0898-891E-01B43FC1834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310801" y="6015909"/>
              <a:ext cx="302832" cy="302832"/>
            </a:xfrm>
            <a:prstGeom prst="rect">
              <a:avLst/>
            </a:prstGeom>
          </p:spPr>
        </p:pic>
        <p:pic>
          <p:nvPicPr>
            <p:cNvPr id="70" name="Graphic 69">
              <a:extLst>
                <a:ext uri="{FF2B5EF4-FFF2-40B4-BE49-F238E27FC236}">
                  <a16:creationId xmlns:a16="http://schemas.microsoft.com/office/drawing/2014/main" id="{AA983E53-2211-E88F-D892-01A7ADAA45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5460797" y="5991401"/>
              <a:ext cx="345723" cy="345723"/>
            </a:xfrm>
            <a:prstGeom prst="rect">
              <a:avLst/>
            </a:prstGeom>
          </p:spPr>
        </p:pic>
        <p:pic>
          <p:nvPicPr>
            <p:cNvPr id="71" name="Graphic 70">
              <a:extLst>
                <a:ext uri="{FF2B5EF4-FFF2-40B4-BE49-F238E27FC236}">
                  <a16:creationId xmlns:a16="http://schemas.microsoft.com/office/drawing/2014/main" id="{72BDEACA-E905-40C9-A301-157D0905CCC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5330416" y="790872"/>
              <a:ext cx="303295" cy="303295"/>
            </a:xfrm>
            <a:prstGeom prst="rect">
              <a:avLst/>
            </a:prstGeom>
          </p:spPr>
        </p:pic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FB92170B-2E69-1B7B-DC35-7040240CF6A8}"/>
                </a:ext>
              </a:extLst>
            </p:cNvPr>
            <p:cNvSpPr txBox="1"/>
            <p:nvPr/>
          </p:nvSpPr>
          <p:spPr>
            <a:xfrm>
              <a:off x="7243630" y="6263199"/>
              <a:ext cx="4562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00" dirty="0">
                  <a:solidFill>
                    <a:srgbClr val="FF5757"/>
                  </a:solidFill>
                  <a:latin typeface="Arial Nova Light" panose="020B0304020202020204" pitchFamily="34" charset="0"/>
                </a:rPr>
                <a:t>Build</a:t>
              </a:r>
              <a:endParaRPr lang="en-CA" sz="1050" dirty="0">
                <a:solidFill>
                  <a:srgbClr val="FF5757"/>
                </a:solidFill>
                <a:latin typeface="Arial Nova Light" panose="020B0304020202020204" pitchFamily="34" charset="0"/>
              </a:endParaRP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D97DDFB5-30D3-6AA0-DC28-941F14D8B7DD}"/>
                </a:ext>
              </a:extLst>
            </p:cNvPr>
            <p:cNvSpPr txBox="1"/>
            <p:nvPr/>
          </p:nvSpPr>
          <p:spPr>
            <a:xfrm>
              <a:off x="5379359" y="6263199"/>
              <a:ext cx="52925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00" dirty="0">
                  <a:solidFill>
                    <a:srgbClr val="FF5757"/>
                  </a:solidFill>
                  <a:latin typeface="Arial Nova Light" panose="020B0304020202020204" pitchFamily="34" charset="0"/>
                </a:rPr>
                <a:t>Home</a:t>
              </a:r>
              <a:endParaRPr lang="en-CA" sz="1050" dirty="0">
                <a:solidFill>
                  <a:srgbClr val="FF5757"/>
                </a:solidFill>
                <a:latin typeface="Arial Nova Light" panose="020B0304020202020204" pitchFamily="34" charset="0"/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3DD5CEBA-DDDD-FB9E-A534-6004CF2DB237}"/>
                </a:ext>
              </a:extLst>
            </p:cNvPr>
            <p:cNvSpPr txBox="1"/>
            <p:nvPr/>
          </p:nvSpPr>
          <p:spPr>
            <a:xfrm>
              <a:off x="6200818" y="6263199"/>
              <a:ext cx="71488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00" dirty="0">
                  <a:latin typeface="Arial Nova Light" panose="020B0304020202020204" pitchFamily="34" charset="0"/>
                </a:rPr>
                <a:t>My Rack</a:t>
              </a:r>
              <a:endParaRPr lang="en-CA" sz="1050" dirty="0">
                <a:latin typeface="Arial Nova Light" panose="020B0304020202020204" pitchFamily="34" charset="0"/>
              </a:endParaRP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53BC3B7F-7F9A-AE9F-5E2F-AB9E17C9E329}"/>
                </a:ext>
              </a:extLst>
            </p:cNvPr>
            <p:cNvSpPr txBox="1"/>
            <p:nvPr/>
          </p:nvSpPr>
          <p:spPr>
            <a:xfrm>
              <a:off x="5155415" y="2237740"/>
              <a:ext cx="14978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CA" dirty="0">
                <a:latin typeface="Arial Nova Light" panose="020B0304020202020204" pitchFamily="34" charset="0"/>
              </a:endParaRPr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9D060473-7446-CB1D-9BEA-1F49FC3C2EE2}"/>
              </a:ext>
            </a:extLst>
          </p:cNvPr>
          <p:cNvGrpSpPr/>
          <p:nvPr/>
        </p:nvGrpSpPr>
        <p:grpSpPr>
          <a:xfrm>
            <a:off x="1281909" y="1287826"/>
            <a:ext cx="1781652" cy="303096"/>
            <a:chOff x="5187079" y="1252603"/>
            <a:chExt cx="1939010" cy="303096"/>
          </a:xfrm>
        </p:grpSpPr>
        <p:pic>
          <p:nvPicPr>
            <p:cNvPr id="93" name="Graphic 92">
              <a:extLst>
                <a:ext uri="{FF2B5EF4-FFF2-40B4-BE49-F238E27FC236}">
                  <a16:creationId xmlns:a16="http://schemas.microsoft.com/office/drawing/2014/main" id="{D1B9A944-FD35-5428-4081-BA70B044C3A1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6777141" y="1300420"/>
              <a:ext cx="207212" cy="207212"/>
            </a:xfrm>
            <a:prstGeom prst="rect">
              <a:avLst/>
            </a:prstGeom>
          </p:spPr>
        </p:pic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694F3EC8-BCB9-DCA9-7FE4-51AC2B48C352}"/>
                </a:ext>
              </a:extLst>
            </p:cNvPr>
            <p:cNvSpPr txBox="1"/>
            <p:nvPr/>
          </p:nvSpPr>
          <p:spPr>
            <a:xfrm>
              <a:off x="5417761" y="1275368"/>
              <a:ext cx="137573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200" dirty="0">
                  <a:solidFill>
                    <a:srgbClr val="FF5757"/>
                  </a:solidFill>
                  <a:latin typeface="Arial Nova Light" panose="020B0304020202020204" pitchFamily="34" charset="0"/>
                </a:rPr>
                <a:t>Search</a:t>
              </a:r>
            </a:p>
          </p:txBody>
        </p:sp>
        <p:sp>
          <p:nvSpPr>
            <p:cNvPr id="95" name="Rectangle: Rounded Corners 94">
              <a:extLst>
                <a:ext uri="{FF2B5EF4-FFF2-40B4-BE49-F238E27FC236}">
                  <a16:creationId xmlns:a16="http://schemas.microsoft.com/office/drawing/2014/main" id="{87CCCE1A-BA7F-1E78-A39E-86C9768E89AE}"/>
                </a:ext>
              </a:extLst>
            </p:cNvPr>
            <p:cNvSpPr/>
            <p:nvPr/>
          </p:nvSpPr>
          <p:spPr>
            <a:xfrm>
              <a:off x="5187079" y="1252603"/>
              <a:ext cx="1939010" cy="303096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rgbClr val="FF57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</p:grpSp>
      <p:sp>
        <p:nvSpPr>
          <p:cNvPr id="99" name="Rectangle: Rounded Corners 98">
            <a:extLst>
              <a:ext uri="{FF2B5EF4-FFF2-40B4-BE49-F238E27FC236}">
                <a16:creationId xmlns:a16="http://schemas.microsoft.com/office/drawing/2014/main" id="{36A8C225-8ED8-F11F-BAAD-15128D9992EF}"/>
              </a:ext>
            </a:extLst>
          </p:cNvPr>
          <p:cNvSpPr/>
          <p:nvPr/>
        </p:nvSpPr>
        <p:spPr>
          <a:xfrm>
            <a:off x="1543853" y="2200648"/>
            <a:ext cx="1243853" cy="354776"/>
          </a:xfrm>
          <a:prstGeom prst="roundRect">
            <a:avLst/>
          </a:prstGeom>
          <a:solidFill>
            <a:srgbClr val="FFE1E1"/>
          </a:solidFill>
          <a:ln w="28575">
            <a:solidFill>
              <a:srgbClr val="FF57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400" dirty="0">
                <a:solidFill>
                  <a:schemeClr val="tx1"/>
                </a:solidFill>
                <a:latin typeface="Arial Nova Light" panose="020B0604020202020204" pitchFamily="34" charset="0"/>
              </a:rPr>
              <a:t>Browse All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7520EB-804C-6A7E-3314-1A5B54FB39E5}"/>
              </a:ext>
            </a:extLst>
          </p:cNvPr>
          <p:cNvSpPr txBox="1"/>
          <p:nvPr/>
        </p:nvSpPr>
        <p:spPr>
          <a:xfrm>
            <a:off x="1605919" y="4206636"/>
            <a:ext cx="1143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200" dirty="0">
                <a:solidFill>
                  <a:srgbClr val="FF5757"/>
                </a:solidFill>
                <a:latin typeface="Arial Nova Light" panose="020B0304020202020204" pitchFamily="34" charset="0"/>
              </a:rPr>
              <a:t>Coming Soon!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0C544FC-047C-3FD6-4187-028C15E2C433}"/>
              </a:ext>
            </a:extLst>
          </p:cNvPr>
          <p:cNvCxnSpPr>
            <a:cxnSpLocks/>
          </p:cNvCxnSpPr>
          <p:nvPr/>
        </p:nvCxnSpPr>
        <p:spPr>
          <a:xfrm flipV="1">
            <a:off x="1291277" y="1484827"/>
            <a:ext cx="431865" cy="4924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BBCC672-1123-4ACF-8ED8-3D3CFE416741}"/>
              </a:ext>
            </a:extLst>
          </p:cNvPr>
          <p:cNvCxnSpPr>
            <a:cxnSpLocks/>
          </p:cNvCxnSpPr>
          <p:nvPr/>
        </p:nvCxnSpPr>
        <p:spPr>
          <a:xfrm flipH="1">
            <a:off x="2440319" y="1792531"/>
            <a:ext cx="384094" cy="3516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0D096C5A-8D99-19B0-1A34-2BB735C34B43}"/>
              </a:ext>
            </a:extLst>
          </p:cNvPr>
          <p:cNvSpPr txBox="1"/>
          <p:nvPr/>
        </p:nvSpPr>
        <p:spPr>
          <a:xfrm>
            <a:off x="741236" y="1916398"/>
            <a:ext cx="12438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 dirty="0">
                <a:latin typeface="Arial Nova Light" panose="020B0304020202020204" pitchFamily="34" charset="0"/>
              </a:rPr>
              <a:t>Save search</a:t>
            </a:r>
          </a:p>
          <a:p>
            <a:r>
              <a:rPr lang="en-CA" sz="1400" b="1" dirty="0">
                <a:latin typeface="Arial Nova Light" panose="020B0304020202020204" pitchFamily="34" charset="0"/>
              </a:rPr>
              <a:t>option</a:t>
            </a:r>
            <a:endParaRPr lang="en-CA" dirty="0">
              <a:latin typeface="Arial Nova Light" panose="020B0304020202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7DFEA8D-8E31-F1AE-5945-2DF95E51D964}"/>
              </a:ext>
            </a:extLst>
          </p:cNvPr>
          <p:cNvSpPr txBox="1"/>
          <p:nvPr/>
        </p:nvSpPr>
        <p:spPr>
          <a:xfrm>
            <a:off x="2563813" y="1597102"/>
            <a:ext cx="7375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sz="1400" b="1" dirty="0">
                <a:latin typeface="Arial Nova Light" panose="020B0304020202020204" pitchFamily="34" charset="0"/>
              </a:rPr>
              <a:t>Filter</a:t>
            </a:r>
            <a:endParaRPr lang="en-CA" dirty="0">
              <a:latin typeface="Arial Nova Light" panose="020B0304020202020204" pitchFamily="34" charset="0"/>
            </a:endParaRPr>
          </a:p>
        </p:txBody>
      </p: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B312252B-B60C-0524-B35E-C4120A92E472}"/>
              </a:ext>
            </a:extLst>
          </p:cNvPr>
          <p:cNvGrpSpPr/>
          <p:nvPr/>
        </p:nvGrpSpPr>
        <p:grpSpPr>
          <a:xfrm>
            <a:off x="876739" y="395585"/>
            <a:ext cx="2615814" cy="246221"/>
            <a:chOff x="2264431" y="393148"/>
            <a:chExt cx="2615814" cy="246221"/>
          </a:xfrm>
        </p:grpSpPr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588A30BE-872E-6674-14F9-78C8E6F6DA3B}"/>
                </a:ext>
              </a:extLst>
            </p:cNvPr>
            <p:cNvSpPr txBox="1"/>
            <p:nvPr/>
          </p:nvSpPr>
          <p:spPr>
            <a:xfrm>
              <a:off x="2264431" y="393148"/>
              <a:ext cx="5324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00" b="1" dirty="0">
                  <a:latin typeface="Arial Nova Light" panose="020B0304020202020204" pitchFamily="34" charset="0"/>
                </a:rPr>
                <a:t>8:42</a:t>
              </a:r>
            </a:p>
          </p:txBody>
        </p:sp>
        <p:pic>
          <p:nvPicPr>
            <p:cNvPr id="107" name="Graphic 106">
              <a:extLst>
                <a:ext uri="{FF2B5EF4-FFF2-40B4-BE49-F238E27FC236}">
                  <a16:creationId xmlns:a16="http://schemas.microsoft.com/office/drawing/2014/main" id="{21556D85-9828-4EE7-6FA6-20C5A6D0C1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4329280" y="431921"/>
              <a:ext cx="137896" cy="137896"/>
            </a:xfrm>
            <a:prstGeom prst="rect">
              <a:avLst/>
            </a:prstGeom>
          </p:spPr>
        </p:pic>
        <p:pic>
          <p:nvPicPr>
            <p:cNvPr id="108" name="Graphic 107">
              <a:extLst>
                <a:ext uri="{FF2B5EF4-FFF2-40B4-BE49-F238E27FC236}">
                  <a16:creationId xmlns:a16="http://schemas.microsoft.com/office/drawing/2014/main" id="{59813BF5-4B5E-2D1F-FDB4-AD26A1B05D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4700827" y="418276"/>
              <a:ext cx="179418" cy="179418"/>
            </a:xfrm>
            <a:prstGeom prst="rect">
              <a:avLst/>
            </a:prstGeom>
          </p:spPr>
        </p:pic>
        <p:pic>
          <p:nvPicPr>
            <p:cNvPr id="109" name="Graphic 108">
              <a:extLst>
                <a:ext uri="{FF2B5EF4-FFF2-40B4-BE49-F238E27FC236}">
                  <a16:creationId xmlns:a16="http://schemas.microsoft.com/office/drawing/2014/main" id="{6F44D48E-0020-C1D9-9679-AD7D183A9917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4498780" y="426132"/>
              <a:ext cx="166076" cy="166076"/>
            </a:xfrm>
            <a:prstGeom prst="rect">
              <a:avLst/>
            </a:prstGeom>
          </p:spPr>
        </p:pic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8417B156-E4FE-A62D-225F-E6A146A2B94D}"/>
              </a:ext>
            </a:extLst>
          </p:cNvPr>
          <p:cNvGrpSpPr/>
          <p:nvPr/>
        </p:nvGrpSpPr>
        <p:grpSpPr>
          <a:xfrm>
            <a:off x="1167384" y="2712204"/>
            <a:ext cx="942984" cy="1188393"/>
            <a:chOff x="3672554" y="2836596"/>
            <a:chExt cx="942984" cy="1188393"/>
          </a:xfrm>
        </p:grpSpPr>
        <p:sp>
          <p:nvSpPr>
            <p:cNvPr id="117" name="Rectangle: Rounded Corners 116">
              <a:extLst>
                <a:ext uri="{FF2B5EF4-FFF2-40B4-BE49-F238E27FC236}">
                  <a16:creationId xmlns:a16="http://schemas.microsoft.com/office/drawing/2014/main" id="{14ABB34D-4F29-F181-E4DA-A8198CE379E9}"/>
                </a:ext>
              </a:extLst>
            </p:cNvPr>
            <p:cNvSpPr/>
            <p:nvPr/>
          </p:nvSpPr>
          <p:spPr>
            <a:xfrm>
              <a:off x="3672554" y="2836596"/>
              <a:ext cx="942984" cy="1188393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rgbClr val="FF57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600" dirty="0">
                <a:solidFill>
                  <a:schemeClr val="tx1"/>
                </a:solidFill>
                <a:latin typeface="Arial Nova Light" panose="020B0604020202020204" pitchFamily="34" charset="0"/>
              </a:endParaRP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81E78DC6-AAF4-BA50-6AD2-02B8E09AA776}"/>
                </a:ext>
              </a:extLst>
            </p:cNvPr>
            <p:cNvSpPr txBox="1"/>
            <p:nvPr/>
          </p:nvSpPr>
          <p:spPr>
            <a:xfrm>
              <a:off x="3699520" y="3686434"/>
              <a:ext cx="900286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CA" sz="1200" b="1" dirty="0">
                  <a:latin typeface="Arial Nova Light" panose="020B0304020202020204" pitchFamily="34" charset="0"/>
                </a:rPr>
                <a:t>By Season</a:t>
              </a:r>
            </a:p>
          </p:txBody>
        </p:sp>
        <p:pic>
          <p:nvPicPr>
            <p:cNvPr id="116" name="Graphic 115">
              <a:extLst>
                <a:ext uri="{FF2B5EF4-FFF2-40B4-BE49-F238E27FC236}">
                  <a16:creationId xmlns:a16="http://schemas.microsoft.com/office/drawing/2014/main" id="{4A247A77-F35B-C8D6-ADF9-31B0AF150EEE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3864387" y="2976047"/>
              <a:ext cx="570936" cy="570936"/>
            </a:xfrm>
            <a:prstGeom prst="rect">
              <a:avLst/>
            </a:prstGeom>
          </p:spPr>
        </p:pic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2F62E7FC-AD52-66F1-0FB9-083B207AD5FC}"/>
              </a:ext>
            </a:extLst>
          </p:cNvPr>
          <p:cNvGrpSpPr/>
          <p:nvPr/>
        </p:nvGrpSpPr>
        <p:grpSpPr>
          <a:xfrm>
            <a:off x="2245386" y="2713002"/>
            <a:ext cx="942984" cy="1188393"/>
            <a:chOff x="6042237" y="2669972"/>
            <a:chExt cx="942984" cy="1188393"/>
          </a:xfrm>
        </p:grpSpPr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AAAE5DF7-99E4-B45A-DFCB-1D2CF4B73D9E}"/>
                </a:ext>
              </a:extLst>
            </p:cNvPr>
            <p:cNvGrpSpPr/>
            <p:nvPr/>
          </p:nvGrpSpPr>
          <p:grpSpPr>
            <a:xfrm>
              <a:off x="6042237" y="2669972"/>
              <a:ext cx="942984" cy="1188393"/>
              <a:chOff x="3672554" y="2836596"/>
              <a:chExt cx="942984" cy="1188393"/>
            </a:xfrm>
          </p:grpSpPr>
          <p:sp>
            <p:nvSpPr>
              <p:cNvPr id="121" name="Rectangle: Rounded Corners 120">
                <a:extLst>
                  <a:ext uri="{FF2B5EF4-FFF2-40B4-BE49-F238E27FC236}">
                    <a16:creationId xmlns:a16="http://schemas.microsoft.com/office/drawing/2014/main" id="{46F8D579-6FA8-5349-F15E-9FD30B0DD70D}"/>
                  </a:ext>
                </a:extLst>
              </p:cNvPr>
              <p:cNvSpPr/>
              <p:nvPr/>
            </p:nvSpPr>
            <p:spPr>
              <a:xfrm>
                <a:off x="3672554" y="2836596"/>
                <a:ext cx="942984" cy="1188393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rgbClr val="FF57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600" dirty="0">
                  <a:solidFill>
                    <a:schemeClr val="tx1"/>
                  </a:solidFill>
                  <a:latin typeface="Arial Nova Light" panose="020B0604020202020204" pitchFamily="34" charset="0"/>
                </a:endParaRPr>
              </a:p>
            </p:txBody>
          </p:sp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EC9ACE80-E181-82C8-CBCE-7173028E1001}"/>
                  </a:ext>
                </a:extLst>
              </p:cNvPr>
              <p:cNvSpPr txBox="1"/>
              <p:nvPr/>
            </p:nvSpPr>
            <p:spPr>
              <a:xfrm>
                <a:off x="3699520" y="3686434"/>
                <a:ext cx="900286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CA" sz="1200" b="1" dirty="0">
                    <a:latin typeface="Arial Nova Light" panose="020B0304020202020204" pitchFamily="34" charset="0"/>
                  </a:rPr>
                  <a:t>By Type</a:t>
                </a:r>
              </a:p>
            </p:txBody>
          </p:sp>
        </p:grpSp>
        <p:pic>
          <p:nvPicPr>
            <p:cNvPr id="124" name="Graphic 123">
              <a:extLst>
                <a:ext uri="{FF2B5EF4-FFF2-40B4-BE49-F238E27FC236}">
                  <a16:creationId xmlns:a16="http://schemas.microsoft.com/office/drawing/2014/main" id="{93DEFBDF-F5FE-122D-1AAD-F455E7562CC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272530" y="2931893"/>
              <a:ext cx="504099" cy="504099"/>
            </a:xfrm>
            <a:prstGeom prst="rect">
              <a:avLst/>
            </a:prstGeom>
          </p:spPr>
        </p:pic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BC6D0F65-514C-470E-D10D-5CC81F917AEB}"/>
              </a:ext>
            </a:extLst>
          </p:cNvPr>
          <p:cNvSpPr txBox="1"/>
          <p:nvPr/>
        </p:nvSpPr>
        <p:spPr>
          <a:xfrm>
            <a:off x="2553999" y="3860033"/>
            <a:ext cx="10728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sz="1400" b="1" dirty="0">
                <a:latin typeface="Arial Nova Light" panose="020B0304020202020204" pitchFamily="34" charset="0"/>
              </a:rPr>
              <a:t>New </a:t>
            </a:r>
          </a:p>
          <a:p>
            <a:pPr algn="r"/>
            <a:r>
              <a:rPr lang="en-CA" sz="1400" b="1" dirty="0">
                <a:latin typeface="Arial Nova Light" panose="020B0304020202020204" pitchFamily="34" charset="0"/>
              </a:rPr>
              <a:t>Rack Item</a:t>
            </a:r>
            <a:endParaRPr lang="en-CA" dirty="0">
              <a:latin typeface="Arial Nova Light" panose="020B0304020202020204" pitchFamily="34" charset="0"/>
            </a:endParaRPr>
          </a:p>
        </p:txBody>
      </p: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172C29FC-AD3C-575A-231C-F9D2033776DA}"/>
              </a:ext>
            </a:extLst>
          </p:cNvPr>
          <p:cNvGrpSpPr/>
          <p:nvPr/>
        </p:nvGrpSpPr>
        <p:grpSpPr>
          <a:xfrm>
            <a:off x="1140429" y="4582826"/>
            <a:ext cx="942984" cy="1188393"/>
            <a:chOff x="4989083" y="4116081"/>
            <a:chExt cx="942984" cy="1188393"/>
          </a:xfrm>
        </p:grpSpPr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id="{CED532C9-DA86-1A42-7F64-B927DB4D7621}"/>
                </a:ext>
              </a:extLst>
            </p:cNvPr>
            <p:cNvGrpSpPr/>
            <p:nvPr/>
          </p:nvGrpSpPr>
          <p:grpSpPr>
            <a:xfrm>
              <a:off x="4989083" y="4116081"/>
              <a:ext cx="942984" cy="1188393"/>
              <a:chOff x="3672554" y="2836596"/>
              <a:chExt cx="942984" cy="1188393"/>
            </a:xfrm>
          </p:grpSpPr>
          <p:sp>
            <p:nvSpPr>
              <p:cNvPr id="127" name="Rectangle: Rounded Corners 126">
                <a:extLst>
                  <a:ext uri="{FF2B5EF4-FFF2-40B4-BE49-F238E27FC236}">
                    <a16:creationId xmlns:a16="http://schemas.microsoft.com/office/drawing/2014/main" id="{76C19583-2D6F-C5A4-F0FB-83A226F7ED4A}"/>
                  </a:ext>
                </a:extLst>
              </p:cNvPr>
              <p:cNvSpPr/>
              <p:nvPr/>
            </p:nvSpPr>
            <p:spPr>
              <a:xfrm>
                <a:off x="3672554" y="2836596"/>
                <a:ext cx="942984" cy="1188393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rgbClr val="FF57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600" dirty="0">
                  <a:solidFill>
                    <a:schemeClr val="tx1"/>
                  </a:solidFill>
                  <a:latin typeface="Arial Nova Light" panose="020B0604020202020204" pitchFamily="34" charset="0"/>
                </a:endParaRPr>
              </a:p>
            </p:txBody>
          </p:sp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EE222DB6-A820-23BF-D8F3-7736B1374B19}"/>
                  </a:ext>
                </a:extLst>
              </p:cNvPr>
              <p:cNvSpPr txBox="1"/>
              <p:nvPr/>
            </p:nvSpPr>
            <p:spPr>
              <a:xfrm>
                <a:off x="3699520" y="3686434"/>
                <a:ext cx="900286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CA" sz="1200" b="1" dirty="0">
                    <a:latin typeface="Arial Nova Light" panose="020B0304020202020204" pitchFamily="34" charset="0"/>
                  </a:rPr>
                  <a:t>By Color</a:t>
                </a:r>
              </a:p>
            </p:txBody>
          </p:sp>
        </p:grpSp>
        <p:pic>
          <p:nvPicPr>
            <p:cNvPr id="131" name="Graphic 130">
              <a:extLst>
                <a:ext uri="{FF2B5EF4-FFF2-40B4-BE49-F238E27FC236}">
                  <a16:creationId xmlns:a16="http://schemas.microsoft.com/office/drawing/2014/main" id="{E5EAB5CD-1D0A-9D06-ED8F-2D061FD2E6A3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5143668" y="4290247"/>
              <a:ext cx="618020" cy="618020"/>
            </a:xfrm>
            <a:prstGeom prst="rect">
              <a:avLst/>
            </a:prstGeom>
          </p:spPr>
        </p:pic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E6E1D5BC-78DD-0D93-15D4-DB31082B6B3C}"/>
              </a:ext>
            </a:extLst>
          </p:cNvPr>
          <p:cNvGrpSpPr/>
          <p:nvPr/>
        </p:nvGrpSpPr>
        <p:grpSpPr>
          <a:xfrm>
            <a:off x="2237304" y="4582826"/>
            <a:ext cx="942984" cy="1188393"/>
            <a:chOff x="6112848" y="4593545"/>
            <a:chExt cx="942984" cy="1188393"/>
          </a:xfrm>
        </p:grpSpPr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A209FA3D-ED4B-0EF6-59A2-22D50BE014D2}"/>
                </a:ext>
              </a:extLst>
            </p:cNvPr>
            <p:cNvGrpSpPr/>
            <p:nvPr/>
          </p:nvGrpSpPr>
          <p:grpSpPr>
            <a:xfrm>
              <a:off x="6112848" y="4593545"/>
              <a:ext cx="942984" cy="1188393"/>
              <a:chOff x="3672554" y="2836596"/>
              <a:chExt cx="942984" cy="1188393"/>
            </a:xfrm>
          </p:grpSpPr>
          <p:sp>
            <p:nvSpPr>
              <p:cNvPr id="138" name="Rectangle: Rounded Corners 137">
                <a:extLst>
                  <a:ext uri="{FF2B5EF4-FFF2-40B4-BE49-F238E27FC236}">
                    <a16:creationId xmlns:a16="http://schemas.microsoft.com/office/drawing/2014/main" id="{EE49A49A-174C-9E6E-AC39-0AA416238A91}"/>
                  </a:ext>
                </a:extLst>
              </p:cNvPr>
              <p:cNvSpPr/>
              <p:nvPr/>
            </p:nvSpPr>
            <p:spPr>
              <a:xfrm>
                <a:off x="3672554" y="2836596"/>
                <a:ext cx="942984" cy="1188393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rgbClr val="FF57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600" dirty="0">
                  <a:solidFill>
                    <a:schemeClr val="tx1"/>
                  </a:solidFill>
                  <a:latin typeface="Arial Nova Light" panose="020B0604020202020204" pitchFamily="34" charset="0"/>
                </a:endParaRPr>
              </a:p>
            </p:txBody>
          </p:sp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5E8F6B06-E2CB-3DCE-17C7-13FA0C427D69}"/>
                  </a:ext>
                </a:extLst>
              </p:cNvPr>
              <p:cNvSpPr txBox="1"/>
              <p:nvPr/>
            </p:nvSpPr>
            <p:spPr>
              <a:xfrm>
                <a:off x="3699520" y="3686434"/>
                <a:ext cx="900286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CA" sz="1200" b="1" dirty="0">
                    <a:latin typeface="Arial Nova Light" panose="020B0304020202020204" pitchFamily="34" charset="0"/>
                  </a:rPr>
                  <a:t>By Style</a:t>
                </a:r>
              </a:p>
            </p:txBody>
          </p:sp>
        </p:grpSp>
        <p:pic>
          <p:nvPicPr>
            <p:cNvPr id="134" name="Graphic 133">
              <a:extLst>
                <a:ext uri="{FF2B5EF4-FFF2-40B4-BE49-F238E27FC236}">
                  <a16:creationId xmlns:a16="http://schemas.microsoft.com/office/drawing/2014/main" id="{BBAF0681-71B4-C048-D859-1D74807280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>
              <a:off x="6347134" y="4817808"/>
              <a:ext cx="522936" cy="522936"/>
            </a:xfrm>
            <a:prstGeom prst="rect">
              <a:avLst/>
            </a:prstGeom>
          </p:spPr>
        </p:pic>
      </p:grp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FBFBB85-E2DE-E582-DA79-7CDC596EC9A8}"/>
              </a:ext>
            </a:extLst>
          </p:cNvPr>
          <p:cNvSpPr/>
          <p:nvPr/>
        </p:nvSpPr>
        <p:spPr>
          <a:xfrm>
            <a:off x="1053206" y="4483573"/>
            <a:ext cx="2239057" cy="1402886"/>
          </a:xfrm>
          <a:prstGeom prst="roundRect">
            <a:avLst/>
          </a:prstGeom>
          <a:solidFill>
            <a:srgbClr val="F0F0F0">
              <a:alpha val="75294"/>
            </a:srgbClr>
          </a:solidFill>
          <a:ln>
            <a:solidFill>
              <a:srgbClr val="FF57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01" name="Graphic 100">
            <a:extLst>
              <a:ext uri="{FF2B5EF4-FFF2-40B4-BE49-F238E27FC236}">
                <a16:creationId xmlns:a16="http://schemas.microsoft.com/office/drawing/2014/main" id="{B43F923C-6EF8-AD73-CF41-EB51AF806D74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3038906" y="5388289"/>
            <a:ext cx="434832" cy="434832"/>
          </a:xfrm>
          <a:prstGeom prst="rect">
            <a:avLst/>
          </a:prstGeom>
        </p:spPr>
      </p:pic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5D1512B-CD7C-09CD-FCB2-10F499677946}"/>
              </a:ext>
            </a:extLst>
          </p:cNvPr>
          <p:cNvCxnSpPr>
            <a:cxnSpLocks/>
          </p:cNvCxnSpPr>
          <p:nvPr/>
        </p:nvCxnSpPr>
        <p:spPr>
          <a:xfrm rot="-120000" flipH="1">
            <a:off x="3237176" y="4310659"/>
            <a:ext cx="31435" cy="10965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2BCCDD7C-084C-42E2-1BA5-0F3D4B3A3643}"/>
              </a:ext>
            </a:extLst>
          </p:cNvPr>
          <p:cNvGrpSpPr/>
          <p:nvPr/>
        </p:nvGrpSpPr>
        <p:grpSpPr>
          <a:xfrm>
            <a:off x="3793102" y="3231"/>
            <a:ext cx="4498848" cy="6858000"/>
            <a:chOff x="4303776" y="0"/>
            <a:chExt cx="4498848" cy="6858000"/>
          </a:xfrm>
        </p:grpSpPr>
        <p:pic>
          <p:nvPicPr>
            <p:cNvPr id="169" name="Picture 168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260E3627-9DBD-EA0A-49E1-BA006917348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3776" y="0"/>
              <a:ext cx="4498848" cy="6858000"/>
            </a:xfrm>
            <a:prstGeom prst="rect">
              <a:avLst/>
            </a:prstGeom>
          </p:spPr>
        </p:pic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1D495B5C-FF36-D4B5-91E0-9CCAB82F7347}"/>
                </a:ext>
              </a:extLst>
            </p:cNvPr>
            <p:cNvCxnSpPr/>
            <p:nvPr/>
          </p:nvCxnSpPr>
          <p:spPr>
            <a:xfrm>
              <a:off x="5138237" y="697159"/>
              <a:ext cx="2808000" cy="0"/>
            </a:xfrm>
            <a:prstGeom prst="line">
              <a:avLst/>
            </a:prstGeom>
            <a:ln w="19050">
              <a:solidFill>
                <a:srgbClr val="FF5757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171" name="Picture 170" descr="Icon&#10;&#10;Description automatically generated with medium confidence">
              <a:extLst>
                <a:ext uri="{FF2B5EF4-FFF2-40B4-BE49-F238E27FC236}">
                  <a16:creationId xmlns:a16="http://schemas.microsoft.com/office/drawing/2014/main" id="{41192BF0-8ABF-F015-5D07-B54E199270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24812" y="656239"/>
              <a:ext cx="856776" cy="376891"/>
            </a:xfrm>
            <a:prstGeom prst="rect">
              <a:avLst/>
            </a:prstGeom>
          </p:spPr>
        </p:pic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DE179166-CC5F-AD30-8C82-58594F537C32}"/>
                </a:ext>
              </a:extLst>
            </p:cNvPr>
            <p:cNvCxnSpPr/>
            <p:nvPr/>
          </p:nvCxnSpPr>
          <p:spPr>
            <a:xfrm>
              <a:off x="5138237" y="1179759"/>
              <a:ext cx="2808000" cy="0"/>
            </a:xfrm>
            <a:prstGeom prst="line">
              <a:avLst/>
            </a:prstGeom>
            <a:ln w="3175">
              <a:solidFill>
                <a:srgbClr val="FF5757">
                  <a:alpha val="96078"/>
                </a:srgb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0E051A42-A36F-F89C-E26E-E33523AEFFAF}"/>
                </a:ext>
              </a:extLst>
            </p:cNvPr>
            <p:cNvCxnSpPr/>
            <p:nvPr/>
          </p:nvCxnSpPr>
          <p:spPr>
            <a:xfrm>
              <a:off x="5149200" y="5967659"/>
              <a:ext cx="2808000" cy="0"/>
            </a:xfrm>
            <a:prstGeom prst="line">
              <a:avLst/>
            </a:prstGeom>
            <a:ln w="3175">
              <a:solidFill>
                <a:srgbClr val="FF5757">
                  <a:alpha val="96078"/>
                </a:srgb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174" name="Graphic 173">
              <a:extLst>
                <a:ext uri="{FF2B5EF4-FFF2-40B4-BE49-F238E27FC236}">
                  <a16:creationId xmlns:a16="http://schemas.microsoft.com/office/drawing/2014/main" id="{4C9555ED-F410-C5A4-9AFB-8B08259D56F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270108" y="5884577"/>
              <a:ext cx="558168" cy="558168"/>
            </a:xfrm>
            <a:prstGeom prst="rect">
              <a:avLst/>
            </a:prstGeom>
          </p:spPr>
        </p:pic>
        <p:pic>
          <p:nvPicPr>
            <p:cNvPr id="175" name="Graphic 174">
              <a:extLst>
                <a:ext uri="{FF2B5EF4-FFF2-40B4-BE49-F238E27FC236}">
                  <a16:creationId xmlns:a16="http://schemas.microsoft.com/office/drawing/2014/main" id="{17E81A3F-72E3-EF53-12B7-33DFBFC06C2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415363" y="798627"/>
              <a:ext cx="291815" cy="291815"/>
            </a:xfrm>
            <a:prstGeom prst="rect">
              <a:avLst/>
            </a:prstGeom>
          </p:spPr>
        </p:pic>
        <p:pic>
          <p:nvPicPr>
            <p:cNvPr id="176" name="Graphic 175">
              <a:extLst>
                <a:ext uri="{FF2B5EF4-FFF2-40B4-BE49-F238E27FC236}">
                  <a16:creationId xmlns:a16="http://schemas.microsoft.com/office/drawing/2014/main" id="{DE3385DB-3956-6E98-45D8-CAC8A09718C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16200000">
              <a:off x="7668833" y="781189"/>
              <a:ext cx="332028" cy="332028"/>
            </a:xfrm>
            <a:prstGeom prst="rect">
              <a:avLst/>
            </a:prstGeom>
          </p:spPr>
        </p:pic>
        <p:pic>
          <p:nvPicPr>
            <p:cNvPr id="177" name="Graphic 176">
              <a:extLst>
                <a:ext uri="{FF2B5EF4-FFF2-40B4-BE49-F238E27FC236}">
                  <a16:creationId xmlns:a16="http://schemas.microsoft.com/office/drawing/2014/main" id="{3A2963A9-01B1-CD92-ED23-B02775B69ED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310801" y="6015909"/>
              <a:ext cx="302832" cy="302832"/>
            </a:xfrm>
            <a:prstGeom prst="rect">
              <a:avLst/>
            </a:prstGeom>
          </p:spPr>
        </p:pic>
        <p:pic>
          <p:nvPicPr>
            <p:cNvPr id="178" name="Graphic 177">
              <a:extLst>
                <a:ext uri="{FF2B5EF4-FFF2-40B4-BE49-F238E27FC236}">
                  <a16:creationId xmlns:a16="http://schemas.microsoft.com/office/drawing/2014/main" id="{AB024E85-C47F-002C-E2F7-19B1F21758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5460797" y="5991401"/>
              <a:ext cx="345723" cy="345723"/>
            </a:xfrm>
            <a:prstGeom prst="rect">
              <a:avLst/>
            </a:prstGeom>
          </p:spPr>
        </p:pic>
        <p:pic>
          <p:nvPicPr>
            <p:cNvPr id="179" name="Graphic 178">
              <a:extLst>
                <a:ext uri="{FF2B5EF4-FFF2-40B4-BE49-F238E27FC236}">
                  <a16:creationId xmlns:a16="http://schemas.microsoft.com/office/drawing/2014/main" id="{2E8F1E12-7A64-F826-7F85-03439A49BBE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5330416" y="790872"/>
              <a:ext cx="303295" cy="303295"/>
            </a:xfrm>
            <a:prstGeom prst="rect">
              <a:avLst/>
            </a:prstGeom>
          </p:spPr>
        </p:pic>
        <p:sp>
          <p:nvSpPr>
            <p:cNvPr id="180" name="TextBox 179">
              <a:extLst>
                <a:ext uri="{FF2B5EF4-FFF2-40B4-BE49-F238E27FC236}">
                  <a16:creationId xmlns:a16="http://schemas.microsoft.com/office/drawing/2014/main" id="{31516D2C-97F8-4205-BB4A-0026072F15AA}"/>
                </a:ext>
              </a:extLst>
            </p:cNvPr>
            <p:cNvSpPr txBox="1"/>
            <p:nvPr/>
          </p:nvSpPr>
          <p:spPr>
            <a:xfrm>
              <a:off x="7243630" y="6263199"/>
              <a:ext cx="4562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00" dirty="0">
                  <a:solidFill>
                    <a:srgbClr val="FF5757"/>
                  </a:solidFill>
                  <a:latin typeface="Arial Nova Light" panose="020B0304020202020204" pitchFamily="34" charset="0"/>
                </a:rPr>
                <a:t>Build</a:t>
              </a:r>
              <a:endParaRPr lang="en-CA" sz="1050" dirty="0">
                <a:solidFill>
                  <a:srgbClr val="FF5757"/>
                </a:solidFill>
                <a:latin typeface="Arial Nova Light" panose="020B0304020202020204" pitchFamily="34" charset="0"/>
              </a:endParaRPr>
            </a:p>
          </p:txBody>
        </p: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4BD1F989-E1BE-375D-1C1F-F892BBCF1D7C}"/>
                </a:ext>
              </a:extLst>
            </p:cNvPr>
            <p:cNvSpPr txBox="1"/>
            <p:nvPr/>
          </p:nvSpPr>
          <p:spPr>
            <a:xfrm>
              <a:off x="5379359" y="6263199"/>
              <a:ext cx="52925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00" dirty="0">
                  <a:solidFill>
                    <a:srgbClr val="FF5757"/>
                  </a:solidFill>
                  <a:latin typeface="Arial Nova Light" panose="020B0304020202020204" pitchFamily="34" charset="0"/>
                </a:rPr>
                <a:t>Home</a:t>
              </a:r>
              <a:endParaRPr lang="en-CA" sz="1050" dirty="0">
                <a:solidFill>
                  <a:srgbClr val="FF5757"/>
                </a:solidFill>
                <a:latin typeface="Arial Nova Light" panose="020B0304020202020204" pitchFamily="34" charset="0"/>
              </a:endParaRPr>
            </a:p>
          </p:txBody>
        </p: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0176C901-8C28-FFBC-4A81-4D8BF706FF84}"/>
                </a:ext>
              </a:extLst>
            </p:cNvPr>
            <p:cNvSpPr txBox="1"/>
            <p:nvPr/>
          </p:nvSpPr>
          <p:spPr>
            <a:xfrm>
              <a:off x="6200818" y="6263199"/>
              <a:ext cx="71488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00" dirty="0">
                  <a:latin typeface="Arial Nova Light" panose="020B0304020202020204" pitchFamily="34" charset="0"/>
                </a:rPr>
                <a:t>My Rack</a:t>
              </a:r>
              <a:endParaRPr lang="en-CA" sz="1050" dirty="0">
                <a:latin typeface="Arial Nova Light" panose="020B0304020202020204" pitchFamily="34" charset="0"/>
              </a:endParaRPr>
            </a:p>
          </p:txBody>
        </p:sp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id="{8F009B62-027A-D972-5C92-D70AD3FD2E6A}"/>
                </a:ext>
              </a:extLst>
            </p:cNvPr>
            <p:cNvSpPr txBox="1"/>
            <p:nvPr/>
          </p:nvSpPr>
          <p:spPr>
            <a:xfrm>
              <a:off x="5155415" y="2237740"/>
              <a:ext cx="14978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CA" dirty="0">
                <a:latin typeface="Arial Nova Light" panose="020B0304020202020204" pitchFamily="34" charset="0"/>
              </a:endParaRPr>
            </a:p>
          </p:txBody>
        </p:sp>
      </p:grp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806A32CD-0F0D-E14C-A01F-630CD5EE86DD}"/>
              </a:ext>
            </a:extLst>
          </p:cNvPr>
          <p:cNvGrpSpPr/>
          <p:nvPr/>
        </p:nvGrpSpPr>
        <p:grpSpPr>
          <a:xfrm>
            <a:off x="5147692" y="1287826"/>
            <a:ext cx="1781652" cy="303096"/>
            <a:chOff x="5187079" y="1252603"/>
            <a:chExt cx="1939010" cy="303096"/>
          </a:xfrm>
        </p:grpSpPr>
        <p:pic>
          <p:nvPicPr>
            <p:cNvPr id="185" name="Graphic 184">
              <a:extLst>
                <a:ext uri="{FF2B5EF4-FFF2-40B4-BE49-F238E27FC236}">
                  <a16:creationId xmlns:a16="http://schemas.microsoft.com/office/drawing/2014/main" id="{6B353755-10B9-8EDC-8E19-6786E8866933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6777141" y="1300420"/>
              <a:ext cx="207212" cy="207212"/>
            </a:xfrm>
            <a:prstGeom prst="rect">
              <a:avLst/>
            </a:prstGeom>
          </p:spPr>
        </p:pic>
        <p:sp>
          <p:nvSpPr>
            <p:cNvPr id="186" name="TextBox 185">
              <a:extLst>
                <a:ext uri="{FF2B5EF4-FFF2-40B4-BE49-F238E27FC236}">
                  <a16:creationId xmlns:a16="http://schemas.microsoft.com/office/drawing/2014/main" id="{DB8CF3CE-FC80-F723-5C03-344BA6164FF8}"/>
                </a:ext>
              </a:extLst>
            </p:cNvPr>
            <p:cNvSpPr txBox="1"/>
            <p:nvPr/>
          </p:nvSpPr>
          <p:spPr>
            <a:xfrm>
              <a:off x="5417761" y="1275368"/>
              <a:ext cx="137573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200" dirty="0">
                  <a:solidFill>
                    <a:srgbClr val="FF5757"/>
                  </a:solidFill>
                  <a:latin typeface="Arial Nova Light" panose="020B0304020202020204" pitchFamily="34" charset="0"/>
                </a:rPr>
                <a:t>Search</a:t>
              </a:r>
            </a:p>
          </p:txBody>
        </p:sp>
        <p:sp>
          <p:nvSpPr>
            <p:cNvPr id="187" name="Rectangle: Rounded Corners 186">
              <a:extLst>
                <a:ext uri="{FF2B5EF4-FFF2-40B4-BE49-F238E27FC236}">
                  <a16:creationId xmlns:a16="http://schemas.microsoft.com/office/drawing/2014/main" id="{52B2E6EB-BC25-F6EC-416E-40F1B8E78BB9}"/>
                </a:ext>
              </a:extLst>
            </p:cNvPr>
            <p:cNvSpPr/>
            <p:nvPr/>
          </p:nvSpPr>
          <p:spPr>
            <a:xfrm>
              <a:off x="5187079" y="1252603"/>
              <a:ext cx="1939010" cy="303096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rgbClr val="FF57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</p:grpSp>
      <p:sp>
        <p:nvSpPr>
          <p:cNvPr id="188" name="Rectangle: Rounded Corners 187">
            <a:extLst>
              <a:ext uri="{FF2B5EF4-FFF2-40B4-BE49-F238E27FC236}">
                <a16:creationId xmlns:a16="http://schemas.microsoft.com/office/drawing/2014/main" id="{0B1A9FC7-FE82-9234-4A15-80C90B2CE194}"/>
              </a:ext>
            </a:extLst>
          </p:cNvPr>
          <p:cNvSpPr/>
          <p:nvPr/>
        </p:nvSpPr>
        <p:spPr>
          <a:xfrm>
            <a:off x="5409636" y="2200648"/>
            <a:ext cx="1243853" cy="354776"/>
          </a:xfrm>
          <a:prstGeom prst="roundRect">
            <a:avLst/>
          </a:prstGeom>
          <a:solidFill>
            <a:srgbClr val="FFE1E1"/>
          </a:solidFill>
          <a:ln w="28575">
            <a:solidFill>
              <a:srgbClr val="FF57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400" dirty="0">
                <a:solidFill>
                  <a:schemeClr val="tx1"/>
                </a:solidFill>
                <a:latin typeface="Arial Nova Light" panose="020B0604020202020204" pitchFamily="34" charset="0"/>
              </a:rPr>
              <a:t>Browse All</a:t>
            </a: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452E2D99-5E6A-9AC0-13E7-315F850AF682}"/>
              </a:ext>
            </a:extLst>
          </p:cNvPr>
          <p:cNvSpPr txBox="1"/>
          <p:nvPr/>
        </p:nvSpPr>
        <p:spPr>
          <a:xfrm>
            <a:off x="5471702" y="4206636"/>
            <a:ext cx="1143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200" dirty="0">
                <a:solidFill>
                  <a:srgbClr val="FF5757"/>
                </a:solidFill>
                <a:latin typeface="Arial Nova Light" panose="020B0304020202020204" pitchFamily="34" charset="0"/>
              </a:rPr>
              <a:t>Coming Soon!</a:t>
            </a:r>
          </a:p>
        </p:txBody>
      </p:sp>
      <p:cxnSp>
        <p:nvCxnSpPr>
          <p:cNvPr id="190" name="Straight Arrow Connector 189">
            <a:extLst>
              <a:ext uri="{FF2B5EF4-FFF2-40B4-BE49-F238E27FC236}">
                <a16:creationId xmlns:a16="http://schemas.microsoft.com/office/drawing/2014/main" id="{51C6B579-4ABD-99B1-6E8D-9615F1191618}"/>
              </a:ext>
            </a:extLst>
          </p:cNvPr>
          <p:cNvCxnSpPr>
            <a:cxnSpLocks/>
          </p:cNvCxnSpPr>
          <p:nvPr/>
        </p:nvCxnSpPr>
        <p:spPr>
          <a:xfrm flipV="1">
            <a:off x="5157060" y="1484827"/>
            <a:ext cx="431865" cy="4924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1" name="Straight Arrow Connector 190">
            <a:extLst>
              <a:ext uri="{FF2B5EF4-FFF2-40B4-BE49-F238E27FC236}">
                <a16:creationId xmlns:a16="http://schemas.microsoft.com/office/drawing/2014/main" id="{0DC4B855-E68E-52BE-A7BE-CC4C1E4C3AAA}"/>
              </a:ext>
            </a:extLst>
          </p:cNvPr>
          <p:cNvCxnSpPr>
            <a:cxnSpLocks/>
          </p:cNvCxnSpPr>
          <p:nvPr/>
        </p:nvCxnSpPr>
        <p:spPr>
          <a:xfrm flipH="1">
            <a:off x="6306102" y="1792531"/>
            <a:ext cx="384094" cy="3516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2" name="TextBox 191">
            <a:extLst>
              <a:ext uri="{FF2B5EF4-FFF2-40B4-BE49-F238E27FC236}">
                <a16:creationId xmlns:a16="http://schemas.microsoft.com/office/drawing/2014/main" id="{26495ABC-F07D-069D-46DD-2147E13AC6BD}"/>
              </a:ext>
            </a:extLst>
          </p:cNvPr>
          <p:cNvSpPr txBox="1"/>
          <p:nvPr/>
        </p:nvSpPr>
        <p:spPr>
          <a:xfrm>
            <a:off x="4607019" y="1916398"/>
            <a:ext cx="12438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 dirty="0">
                <a:latin typeface="Arial Nova Light" panose="020B0304020202020204" pitchFamily="34" charset="0"/>
              </a:rPr>
              <a:t>Save search</a:t>
            </a:r>
          </a:p>
          <a:p>
            <a:r>
              <a:rPr lang="en-CA" sz="1400" b="1" dirty="0">
                <a:latin typeface="Arial Nova Light" panose="020B0304020202020204" pitchFamily="34" charset="0"/>
              </a:rPr>
              <a:t>option</a:t>
            </a:r>
            <a:endParaRPr lang="en-CA" dirty="0">
              <a:latin typeface="Arial Nova Light" panose="020B0304020202020204" pitchFamily="34" charset="0"/>
            </a:endParaRP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07CC647A-AFC3-C99F-F3F7-869EE3C553F6}"/>
              </a:ext>
            </a:extLst>
          </p:cNvPr>
          <p:cNvSpPr txBox="1"/>
          <p:nvPr/>
        </p:nvSpPr>
        <p:spPr>
          <a:xfrm>
            <a:off x="6429596" y="1597102"/>
            <a:ext cx="7375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sz="1400" b="1" dirty="0">
                <a:latin typeface="Arial Nova Light" panose="020B0304020202020204" pitchFamily="34" charset="0"/>
              </a:rPr>
              <a:t>Filter</a:t>
            </a:r>
            <a:endParaRPr lang="en-CA" dirty="0">
              <a:latin typeface="Arial Nova Light" panose="020B0304020202020204" pitchFamily="34" charset="0"/>
            </a:endParaRPr>
          </a:p>
        </p:txBody>
      </p:sp>
      <p:grpSp>
        <p:nvGrpSpPr>
          <p:cNvPr id="194" name="Group 193">
            <a:extLst>
              <a:ext uri="{FF2B5EF4-FFF2-40B4-BE49-F238E27FC236}">
                <a16:creationId xmlns:a16="http://schemas.microsoft.com/office/drawing/2014/main" id="{FEF4A9BE-5C52-3FEA-EF7D-26E40074E901}"/>
              </a:ext>
            </a:extLst>
          </p:cNvPr>
          <p:cNvGrpSpPr/>
          <p:nvPr/>
        </p:nvGrpSpPr>
        <p:grpSpPr>
          <a:xfrm>
            <a:off x="4742522" y="395585"/>
            <a:ext cx="2615814" cy="246221"/>
            <a:chOff x="2264431" y="393148"/>
            <a:chExt cx="2615814" cy="246221"/>
          </a:xfrm>
        </p:grpSpPr>
        <p:sp>
          <p:nvSpPr>
            <p:cNvPr id="195" name="TextBox 194">
              <a:extLst>
                <a:ext uri="{FF2B5EF4-FFF2-40B4-BE49-F238E27FC236}">
                  <a16:creationId xmlns:a16="http://schemas.microsoft.com/office/drawing/2014/main" id="{D45ABA0B-6D24-ED00-E6C0-905DD4D7F498}"/>
                </a:ext>
              </a:extLst>
            </p:cNvPr>
            <p:cNvSpPr txBox="1"/>
            <p:nvPr/>
          </p:nvSpPr>
          <p:spPr>
            <a:xfrm>
              <a:off x="2264431" y="393148"/>
              <a:ext cx="5324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00" b="1" dirty="0">
                  <a:latin typeface="Arial Nova Light" panose="020B0304020202020204" pitchFamily="34" charset="0"/>
                </a:rPr>
                <a:t>8:42</a:t>
              </a:r>
            </a:p>
          </p:txBody>
        </p:sp>
        <p:pic>
          <p:nvPicPr>
            <p:cNvPr id="196" name="Graphic 195">
              <a:extLst>
                <a:ext uri="{FF2B5EF4-FFF2-40B4-BE49-F238E27FC236}">
                  <a16:creationId xmlns:a16="http://schemas.microsoft.com/office/drawing/2014/main" id="{5F466CAE-8BCE-2BE8-A09C-602B8DB0523B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4329280" y="431921"/>
              <a:ext cx="137896" cy="137896"/>
            </a:xfrm>
            <a:prstGeom prst="rect">
              <a:avLst/>
            </a:prstGeom>
          </p:spPr>
        </p:pic>
        <p:pic>
          <p:nvPicPr>
            <p:cNvPr id="197" name="Graphic 196">
              <a:extLst>
                <a:ext uri="{FF2B5EF4-FFF2-40B4-BE49-F238E27FC236}">
                  <a16:creationId xmlns:a16="http://schemas.microsoft.com/office/drawing/2014/main" id="{CD0F9639-D409-89EE-344D-41B6985F27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4700827" y="418276"/>
              <a:ext cx="179418" cy="179418"/>
            </a:xfrm>
            <a:prstGeom prst="rect">
              <a:avLst/>
            </a:prstGeom>
          </p:spPr>
        </p:pic>
        <p:pic>
          <p:nvPicPr>
            <p:cNvPr id="198" name="Graphic 197">
              <a:extLst>
                <a:ext uri="{FF2B5EF4-FFF2-40B4-BE49-F238E27FC236}">
                  <a16:creationId xmlns:a16="http://schemas.microsoft.com/office/drawing/2014/main" id="{EFC481FE-F720-CC8F-C1E6-EB2B229826D1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4498780" y="426132"/>
              <a:ext cx="166076" cy="166076"/>
            </a:xfrm>
            <a:prstGeom prst="rect">
              <a:avLst/>
            </a:prstGeom>
          </p:spPr>
        </p:pic>
      </p:grpSp>
      <p:grpSp>
        <p:nvGrpSpPr>
          <p:cNvPr id="199" name="Group 198">
            <a:extLst>
              <a:ext uri="{FF2B5EF4-FFF2-40B4-BE49-F238E27FC236}">
                <a16:creationId xmlns:a16="http://schemas.microsoft.com/office/drawing/2014/main" id="{A3B3B964-0BFF-D56C-00A1-E96222132DF4}"/>
              </a:ext>
            </a:extLst>
          </p:cNvPr>
          <p:cNvGrpSpPr/>
          <p:nvPr/>
        </p:nvGrpSpPr>
        <p:grpSpPr>
          <a:xfrm>
            <a:off x="5033167" y="2712204"/>
            <a:ext cx="942984" cy="1188393"/>
            <a:chOff x="3672554" y="2836596"/>
            <a:chExt cx="942984" cy="1188393"/>
          </a:xfrm>
        </p:grpSpPr>
        <p:sp>
          <p:nvSpPr>
            <p:cNvPr id="200" name="Rectangle: Rounded Corners 199">
              <a:extLst>
                <a:ext uri="{FF2B5EF4-FFF2-40B4-BE49-F238E27FC236}">
                  <a16:creationId xmlns:a16="http://schemas.microsoft.com/office/drawing/2014/main" id="{A9C67194-046B-560E-E1BE-D7CAE48FD0C4}"/>
                </a:ext>
              </a:extLst>
            </p:cNvPr>
            <p:cNvSpPr/>
            <p:nvPr/>
          </p:nvSpPr>
          <p:spPr>
            <a:xfrm>
              <a:off x="3672554" y="2836596"/>
              <a:ext cx="942984" cy="1188393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rgbClr val="FF57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600" dirty="0">
                <a:solidFill>
                  <a:schemeClr val="tx1"/>
                </a:solidFill>
                <a:latin typeface="Arial Nova Light" panose="020B0604020202020204" pitchFamily="34" charset="0"/>
              </a:endParaRP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FBDC0D72-15AE-EB66-0128-118CD2CDE4B7}"/>
                </a:ext>
              </a:extLst>
            </p:cNvPr>
            <p:cNvSpPr txBox="1"/>
            <p:nvPr/>
          </p:nvSpPr>
          <p:spPr>
            <a:xfrm>
              <a:off x="3699520" y="3686434"/>
              <a:ext cx="900286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CA" sz="1200" b="1" dirty="0">
                  <a:latin typeface="Arial Nova Light" panose="020B0304020202020204" pitchFamily="34" charset="0"/>
                </a:rPr>
                <a:t>By Season</a:t>
              </a:r>
            </a:p>
          </p:txBody>
        </p:sp>
        <p:pic>
          <p:nvPicPr>
            <p:cNvPr id="202" name="Graphic 201">
              <a:extLst>
                <a:ext uri="{FF2B5EF4-FFF2-40B4-BE49-F238E27FC236}">
                  <a16:creationId xmlns:a16="http://schemas.microsoft.com/office/drawing/2014/main" id="{7869A694-D49C-7A7C-2328-4691E0A8A7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3864387" y="2976047"/>
              <a:ext cx="570936" cy="570936"/>
            </a:xfrm>
            <a:prstGeom prst="rect">
              <a:avLst/>
            </a:prstGeom>
          </p:spPr>
        </p:pic>
      </p:grpSp>
      <p:grpSp>
        <p:nvGrpSpPr>
          <p:cNvPr id="203" name="Group 202">
            <a:extLst>
              <a:ext uri="{FF2B5EF4-FFF2-40B4-BE49-F238E27FC236}">
                <a16:creationId xmlns:a16="http://schemas.microsoft.com/office/drawing/2014/main" id="{C4D06FC1-981D-100C-9BA4-1B441C02BFC9}"/>
              </a:ext>
            </a:extLst>
          </p:cNvPr>
          <p:cNvGrpSpPr/>
          <p:nvPr/>
        </p:nvGrpSpPr>
        <p:grpSpPr>
          <a:xfrm>
            <a:off x="6111169" y="2713002"/>
            <a:ext cx="942984" cy="1188393"/>
            <a:chOff x="6042237" y="2669972"/>
            <a:chExt cx="942984" cy="1188393"/>
          </a:xfrm>
        </p:grpSpPr>
        <p:grpSp>
          <p:nvGrpSpPr>
            <p:cNvPr id="204" name="Group 203">
              <a:extLst>
                <a:ext uri="{FF2B5EF4-FFF2-40B4-BE49-F238E27FC236}">
                  <a16:creationId xmlns:a16="http://schemas.microsoft.com/office/drawing/2014/main" id="{A3F6EF6A-B73E-2FEE-AB46-A5211EA00AF4}"/>
                </a:ext>
              </a:extLst>
            </p:cNvPr>
            <p:cNvGrpSpPr/>
            <p:nvPr/>
          </p:nvGrpSpPr>
          <p:grpSpPr>
            <a:xfrm>
              <a:off x="6042237" y="2669972"/>
              <a:ext cx="942984" cy="1188393"/>
              <a:chOff x="3672554" y="2836596"/>
              <a:chExt cx="942984" cy="1188393"/>
            </a:xfrm>
          </p:grpSpPr>
          <p:sp>
            <p:nvSpPr>
              <p:cNvPr id="206" name="Rectangle: Rounded Corners 205">
                <a:extLst>
                  <a:ext uri="{FF2B5EF4-FFF2-40B4-BE49-F238E27FC236}">
                    <a16:creationId xmlns:a16="http://schemas.microsoft.com/office/drawing/2014/main" id="{ECFF5CE1-0246-2F39-EE6B-FAE8F05BC01B}"/>
                  </a:ext>
                </a:extLst>
              </p:cNvPr>
              <p:cNvSpPr/>
              <p:nvPr/>
            </p:nvSpPr>
            <p:spPr>
              <a:xfrm>
                <a:off x="3672554" y="2836596"/>
                <a:ext cx="942984" cy="1188393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rgbClr val="FF57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600" dirty="0">
                  <a:solidFill>
                    <a:schemeClr val="tx1"/>
                  </a:solidFill>
                  <a:latin typeface="Arial Nova Light" panose="020B0604020202020204" pitchFamily="34" charset="0"/>
                </a:endParaRPr>
              </a:p>
            </p:txBody>
          </p:sp>
          <p:sp>
            <p:nvSpPr>
              <p:cNvPr id="207" name="TextBox 206">
                <a:extLst>
                  <a:ext uri="{FF2B5EF4-FFF2-40B4-BE49-F238E27FC236}">
                    <a16:creationId xmlns:a16="http://schemas.microsoft.com/office/drawing/2014/main" id="{31E97027-373F-E50E-4F3C-D98A9ADF3A9F}"/>
                  </a:ext>
                </a:extLst>
              </p:cNvPr>
              <p:cNvSpPr txBox="1"/>
              <p:nvPr/>
            </p:nvSpPr>
            <p:spPr>
              <a:xfrm>
                <a:off x="3699520" y="3686434"/>
                <a:ext cx="900286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CA" sz="1200" b="1" dirty="0">
                    <a:latin typeface="Arial Nova Light" panose="020B0304020202020204" pitchFamily="34" charset="0"/>
                  </a:rPr>
                  <a:t>By Type</a:t>
                </a:r>
              </a:p>
            </p:txBody>
          </p:sp>
        </p:grpSp>
        <p:pic>
          <p:nvPicPr>
            <p:cNvPr id="205" name="Graphic 204">
              <a:extLst>
                <a:ext uri="{FF2B5EF4-FFF2-40B4-BE49-F238E27FC236}">
                  <a16:creationId xmlns:a16="http://schemas.microsoft.com/office/drawing/2014/main" id="{CACE6BE8-039A-DB56-08C4-9BC1117595D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272530" y="2931893"/>
              <a:ext cx="504099" cy="504099"/>
            </a:xfrm>
            <a:prstGeom prst="rect">
              <a:avLst/>
            </a:prstGeom>
          </p:spPr>
        </p:pic>
      </p:grpSp>
      <p:sp>
        <p:nvSpPr>
          <p:cNvPr id="208" name="TextBox 207">
            <a:extLst>
              <a:ext uri="{FF2B5EF4-FFF2-40B4-BE49-F238E27FC236}">
                <a16:creationId xmlns:a16="http://schemas.microsoft.com/office/drawing/2014/main" id="{2B55D1CD-6A58-2062-A0C2-9358FCEF62B9}"/>
              </a:ext>
            </a:extLst>
          </p:cNvPr>
          <p:cNvSpPr txBox="1"/>
          <p:nvPr/>
        </p:nvSpPr>
        <p:spPr>
          <a:xfrm>
            <a:off x="6419782" y="3860033"/>
            <a:ext cx="10728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sz="1400" b="1" dirty="0">
                <a:latin typeface="Arial Nova Light" panose="020B0304020202020204" pitchFamily="34" charset="0"/>
              </a:rPr>
              <a:t>New </a:t>
            </a:r>
          </a:p>
          <a:p>
            <a:pPr algn="r"/>
            <a:r>
              <a:rPr lang="en-CA" sz="1400" b="1" dirty="0">
                <a:latin typeface="Arial Nova Light" panose="020B0304020202020204" pitchFamily="34" charset="0"/>
              </a:rPr>
              <a:t>Rack Item</a:t>
            </a:r>
            <a:endParaRPr lang="en-CA" dirty="0">
              <a:latin typeface="Arial Nova Light" panose="020B0304020202020204" pitchFamily="34" charset="0"/>
            </a:endParaRPr>
          </a:p>
        </p:txBody>
      </p: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8D51308F-13AE-9489-AFD5-F97D3B30150A}"/>
              </a:ext>
            </a:extLst>
          </p:cNvPr>
          <p:cNvGrpSpPr/>
          <p:nvPr/>
        </p:nvGrpSpPr>
        <p:grpSpPr>
          <a:xfrm>
            <a:off x="5006212" y="4582826"/>
            <a:ext cx="942984" cy="1188393"/>
            <a:chOff x="4989083" y="4116081"/>
            <a:chExt cx="942984" cy="1188393"/>
          </a:xfrm>
        </p:grpSpPr>
        <p:grpSp>
          <p:nvGrpSpPr>
            <p:cNvPr id="210" name="Group 209">
              <a:extLst>
                <a:ext uri="{FF2B5EF4-FFF2-40B4-BE49-F238E27FC236}">
                  <a16:creationId xmlns:a16="http://schemas.microsoft.com/office/drawing/2014/main" id="{FE12271F-59BE-8DFE-D858-EE5B533F1E3A}"/>
                </a:ext>
              </a:extLst>
            </p:cNvPr>
            <p:cNvGrpSpPr/>
            <p:nvPr/>
          </p:nvGrpSpPr>
          <p:grpSpPr>
            <a:xfrm>
              <a:off x="4989083" y="4116081"/>
              <a:ext cx="942984" cy="1188393"/>
              <a:chOff x="3672554" y="2836596"/>
              <a:chExt cx="942984" cy="1188393"/>
            </a:xfrm>
          </p:grpSpPr>
          <p:sp>
            <p:nvSpPr>
              <p:cNvPr id="212" name="Rectangle: Rounded Corners 211">
                <a:extLst>
                  <a:ext uri="{FF2B5EF4-FFF2-40B4-BE49-F238E27FC236}">
                    <a16:creationId xmlns:a16="http://schemas.microsoft.com/office/drawing/2014/main" id="{59A84E00-31B1-8444-5444-511B6DC6DA34}"/>
                  </a:ext>
                </a:extLst>
              </p:cNvPr>
              <p:cNvSpPr/>
              <p:nvPr/>
            </p:nvSpPr>
            <p:spPr>
              <a:xfrm>
                <a:off x="3672554" y="2836596"/>
                <a:ext cx="942984" cy="1188393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rgbClr val="FF57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600" dirty="0">
                  <a:solidFill>
                    <a:schemeClr val="tx1"/>
                  </a:solidFill>
                  <a:latin typeface="Arial Nova Light" panose="020B0604020202020204" pitchFamily="34" charset="0"/>
                </a:endParaRPr>
              </a:p>
            </p:txBody>
          </p:sp>
          <p:sp>
            <p:nvSpPr>
              <p:cNvPr id="213" name="TextBox 212">
                <a:extLst>
                  <a:ext uri="{FF2B5EF4-FFF2-40B4-BE49-F238E27FC236}">
                    <a16:creationId xmlns:a16="http://schemas.microsoft.com/office/drawing/2014/main" id="{D50AA120-993F-411B-4AC4-F25E3C08019D}"/>
                  </a:ext>
                </a:extLst>
              </p:cNvPr>
              <p:cNvSpPr txBox="1"/>
              <p:nvPr/>
            </p:nvSpPr>
            <p:spPr>
              <a:xfrm>
                <a:off x="3699520" y="3686434"/>
                <a:ext cx="900286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CA" sz="1200" b="1" dirty="0">
                    <a:latin typeface="Arial Nova Light" panose="020B0304020202020204" pitchFamily="34" charset="0"/>
                  </a:rPr>
                  <a:t>By Color</a:t>
                </a:r>
              </a:p>
            </p:txBody>
          </p:sp>
        </p:grpSp>
        <p:pic>
          <p:nvPicPr>
            <p:cNvPr id="211" name="Graphic 210">
              <a:extLst>
                <a:ext uri="{FF2B5EF4-FFF2-40B4-BE49-F238E27FC236}">
                  <a16:creationId xmlns:a16="http://schemas.microsoft.com/office/drawing/2014/main" id="{0570FE05-0366-A96E-B8AB-274A968CC1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5143668" y="4290247"/>
              <a:ext cx="618020" cy="618020"/>
            </a:xfrm>
            <a:prstGeom prst="rect">
              <a:avLst/>
            </a:prstGeom>
          </p:spPr>
        </p:pic>
      </p:grpSp>
      <p:grpSp>
        <p:nvGrpSpPr>
          <p:cNvPr id="214" name="Group 213">
            <a:extLst>
              <a:ext uri="{FF2B5EF4-FFF2-40B4-BE49-F238E27FC236}">
                <a16:creationId xmlns:a16="http://schemas.microsoft.com/office/drawing/2014/main" id="{5FC14EC0-A80B-DEE5-8BAB-1C8085C26C86}"/>
              </a:ext>
            </a:extLst>
          </p:cNvPr>
          <p:cNvGrpSpPr/>
          <p:nvPr/>
        </p:nvGrpSpPr>
        <p:grpSpPr>
          <a:xfrm>
            <a:off x="6103087" y="4582826"/>
            <a:ext cx="942984" cy="1188393"/>
            <a:chOff x="6112848" y="4593545"/>
            <a:chExt cx="942984" cy="1188393"/>
          </a:xfrm>
        </p:grpSpPr>
        <p:grpSp>
          <p:nvGrpSpPr>
            <p:cNvPr id="215" name="Group 214">
              <a:extLst>
                <a:ext uri="{FF2B5EF4-FFF2-40B4-BE49-F238E27FC236}">
                  <a16:creationId xmlns:a16="http://schemas.microsoft.com/office/drawing/2014/main" id="{3C161E46-8D93-F647-2006-3AD85089D865}"/>
                </a:ext>
              </a:extLst>
            </p:cNvPr>
            <p:cNvGrpSpPr/>
            <p:nvPr/>
          </p:nvGrpSpPr>
          <p:grpSpPr>
            <a:xfrm>
              <a:off x="6112848" y="4593545"/>
              <a:ext cx="942984" cy="1188393"/>
              <a:chOff x="3672554" y="2836596"/>
              <a:chExt cx="942984" cy="1188393"/>
            </a:xfrm>
          </p:grpSpPr>
          <p:sp>
            <p:nvSpPr>
              <p:cNvPr id="217" name="Rectangle: Rounded Corners 216">
                <a:extLst>
                  <a:ext uri="{FF2B5EF4-FFF2-40B4-BE49-F238E27FC236}">
                    <a16:creationId xmlns:a16="http://schemas.microsoft.com/office/drawing/2014/main" id="{49B989A5-F26D-A5B6-B68C-D7FE9CA3D0BE}"/>
                  </a:ext>
                </a:extLst>
              </p:cNvPr>
              <p:cNvSpPr/>
              <p:nvPr/>
            </p:nvSpPr>
            <p:spPr>
              <a:xfrm>
                <a:off x="3672554" y="2836596"/>
                <a:ext cx="942984" cy="1188393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rgbClr val="FF57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600" dirty="0">
                  <a:solidFill>
                    <a:schemeClr val="tx1"/>
                  </a:solidFill>
                  <a:latin typeface="Arial Nova Light" panose="020B0604020202020204" pitchFamily="34" charset="0"/>
                </a:endParaRPr>
              </a:p>
            </p:txBody>
          </p:sp>
          <p:sp>
            <p:nvSpPr>
              <p:cNvPr id="218" name="TextBox 217">
                <a:extLst>
                  <a:ext uri="{FF2B5EF4-FFF2-40B4-BE49-F238E27FC236}">
                    <a16:creationId xmlns:a16="http://schemas.microsoft.com/office/drawing/2014/main" id="{8B61799A-3F90-714F-E819-563F8AE697EE}"/>
                  </a:ext>
                </a:extLst>
              </p:cNvPr>
              <p:cNvSpPr txBox="1"/>
              <p:nvPr/>
            </p:nvSpPr>
            <p:spPr>
              <a:xfrm>
                <a:off x="3699520" y="3686434"/>
                <a:ext cx="900286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CA" sz="1200" b="1" dirty="0">
                    <a:latin typeface="Arial Nova Light" panose="020B0304020202020204" pitchFamily="34" charset="0"/>
                  </a:rPr>
                  <a:t>By Style</a:t>
                </a:r>
              </a:p>
            </p:txBody>
          </p:sp>
        </p:grpSp>
        <p:pic>
          <p:nvPicPr>
            <p:cNvPr id="216" name="Graphic 215">
              <a:extLst>
                <a:ext uri="{FF2B5EF4-FFF2-40B4-BE49-F238E27FC236}">
                  <a16:creationId xmlns:a16="http://schemas.microsoft.com/office/drawing/2014/main" id="{20D2744B-B875-E156-E351-579D549F2E97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>
              <a:off x="6347134" y="4817808"/>
              <a:ext cx="522936" cy="522936"/>
            </a:xfrm>
            <a:prstGeom prst="rect">
              <a:avLst/>
            </a:prstGeom>
          </p:spPr>
        </p:pic>
      </p:grpSp>
      <p:sp>
        <p:nvSpPr>
          <p:cNvPr id="219" name="Rectangle: Rounded Corners 218">
            <a:extLst>
              <a:ext uri="{FF2B5EF4-FFF2-40B4-BE49-F238E27FC236}">
                <a16:creationId xmlns:a16="http://schemas.microsoft.com/office/drawing/2014/main" id="{74DF1AA4-E6C3-1CF3-5083-540B7AB39114}"/>
              </a:ext>
            </a:extLst>
          </p:cNvPr>
          <p:cNvSpPr/>
          <p:nvPr/>
        </p:nvSpPr>
        <p:spPr>
          <a:xfrm>
            <a:off x="4918989" y="4483573"/>
            <a:ext cx="2239057" cy="1402886"/>
          </a:xfrm>
          <a:prstGeom prst="roundRect">
            <a:avLst/>
          </a:prstGeom>
          <a:solidFill>
            <a:srgbClr val="F0F0F0">
              <a:alpha val="75294"/>
            </a:srgbClr>
          </a:solidFill>
          <a:ln>
            <a:solidFill>
              <a:srgbClr val="FF57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220" name="Graphic 219">
            <a:extLst>
              <a:ext uri="{FF2B5EF4-FFF2-40B4-BE49-F238E27FC236}">
                <a16:creationId xmlns:a16="http://schemas.microsoft.com/office/drawing/2014/main" id="{6B4AF811-8672-6BED-33D4-24213912B316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6904689" y="5388289"/>
            <a:ext cx="434832" cy="434832"/>
          </a:xfrm>
          <a:prstGeom prst="rect">
            <a:avLst/>
          </a:prstGeom>
        </p:spPr>
      </p:pic>
      <p:cxnSp>
        <p:nvCxnSpPr>
          <p:cNvPr id="221" name="Straight Arrow Connector 220">
            <a:extLst>
              <a:ext uri="{FF2B5EF4-FFF2-40B4-BE49-F238E27FC236}">
                <a16:creationId xmlns:a16="http://schemas.microsoft.com/office/drawing/2014/main" id="{4A170F8B-A3D7-112F-EBFE-D66F9C10644C}"/>
              </a:ext>
            </a:extLst>
          </p:cNvPr>
          <p:cNvCxnSpPr>
            <a:cxnSpLocks/>
          </p:cNvCxnSpPr>
          <p:nvPr/>
        </p:nvCxnSpPr>
        <p:spPr>
          <a:xfrm rot="21480000" flipH="1">
            <a:off x="7102959" y="4310659"/>
            <a:ext cx="31435" cy="10965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22" name="Group 221">
            <a:extLst>
              <a:ext uri="{FF2B5EF4-FFF2-40B4-BE49-F238E27FC236}">
                <a16:creationId xmlns:a16="http://schemas.microsoft.com/office/drawing/2014/main" id="{2BAE4C30-C223-1385-37FA-8EA409364031}"/>
              </a:ext>
            </a:extLst>
          </p:cNvPr>
          <p:cNvGrpSpPr/>
          <p:nvPr/>
        </p:nvGrpSpPr>
        <p:grpSpPr>
          <a:xfrm>
            <a:off x="7751918" y="0"/>
            <a:ext cx="4498848" cy="6858000"/>
            <a:chOff x="4303776" y="0"/>
            <a:chExt cx="4498848" cy="6858000"/>
          </a:xfrm>
        </p:grpSpPr>
        <p:pic>
          <p:nvPicPr>
            <p:cNvPr id="223" name="Picture 222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4D3CE1E4-15AA-024E-563F-D9B710593A8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3776" y="0"/>
              <a:ext cx="4498848" cy="6858000"/>
            </a:xfrm>
            <a:prstGeom prst="rect">
              <a:avLst/>
            </a:prstGeom>
          </p:spPr>
        </p:pic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129812E6-9B62-0ADE-F74E-5187FCC902B1}"/>
                </a:ext>
              </a:extLst>
            </p:cNvPr>
            <p:cNvCxnSpPr/>
            <p:nvPr/>
          </p:nvCxnSpPr>
          <p:spPr>
            <a:xfrm>
              <a:off x="5138237" y="697159"/>
              <a:ext cx="2808000" cy="0"/>
            </a:xfrm>
            <a:prstGeom prst="line">
              <a:avLst/>
            </a:prstGeom>
            <a:ln w="19050">
              <a:solidFill>
                <a:srgbClr val="FF5757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225" name="Picture 224" descr="Icon&#10;&#10;Description automatically generated with medium confidence">
              <a:extLst>
                <a:ext uri="{FF2B5EF4-FFF2-40B4-BE49-F238E27FC236}">
                  <a16:creationId xmlns:a16="http://schemas.microsoft.com/office/drawing/2014/main" id="{EE0933D5-6ACA-8DC3-5F83-0A6DF84551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24812" y="656239"/>
              <a:ext cx="856776" cy="376891"/>
            </a:xfrm>
            <a:prstGeom prst="rect">
              <a:avLst/>
            </a:prstGeom>
          </p:spPr>
        </p:pic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DEAD8829-5DC7-BE1F-B238-983C88D55DB0}"/>
                </a:ext>
              </a:extLst>
            </p:cNvPr>
            <p:cNvCxnSpPr/>
            <p:nvPr/>
          </p:nvCxnSpPr>
          <p:spPr>
            <a:xfrm>
              <a:off x="5138237" y="1179759"/>
              <a:ext cx="2808000" cy="0"/>
            </a:xfrm>
            <a:prstGeom prst="line">
              <a:avLst/>
            </a:prstGeom>
            <a:ln w="3175">
              <a:solidFill>
                <a:srgbClr val="FF5757">
                  <a:alpha val="96078"/>
                </a:srgb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22B77F7A-F2C9-4ACA-DAF2-AF54C9D924F7}"/>
                </a:ext>
              </a:extLst>
            </p:cNvPr>
            <p:cNvCxnSpPr/>
            <p:nvPr/>
          </p:nvCxnSpPr>
          <p:spPr>
            <a:xfrm>
              <a:off x="5149200" y="5967659"/>
              <a:ext cx="2808000" cy="0"/>
            </a:xfrm>
            <a:prstGeom prst="line">
              <a:avLst/>
            </a:prstGeom>
            <a:ln w="3175">
              <a:solidFill>
                <a:srgbClr val="FF5757">
                  <a:alpha val="96078"/>
                </a:srgb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228" name="Graphic 227">
              <a:extLst>
                <a:ext uri="{FF2B5EF4-FFF2-40B4-BE49-F238E27FC236}">
                  <a16:creationId xmlns:a16="http://schemas.microsoft.com/office/drawing/2014/main" id="{0B870752-572D-150A-DB7D-C4F9AC893A3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270108" y="5884577"/>
              <a:ext cx="558168" cy="558168"/>
            </a:xfrm>
            <a:prstGeom prst="rect">
              <a:avLst/>
            </a:prstGeom>
          </p:spPr>
        </p:pic>
        <p:pic>
          <p:nvPicPr>
            <p:cNvPr id="229" name="Graphic 228">
              <a:extLst>
                <a:ext uri="{FF2B5EF4-FFF2-40B4-BE49-F238E27FC236}">
                  <a16:creationId xmlns:a16="http://schemas.microsoft.com/office/drawing/2014/main" id="{55E7B6C3-846F-32DA-254E-742A9E73C4A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415363" y="798627"/>
              <a:ext cx="291815" cy="291815"/>
            </a:xfrm>
            <a:prstGeom prst="rect">
              <a:avLst/>
            </a:prstGeom>
          </p:spPr>
        </p:pic>
        <p:pic>
          <p:nvPicPr>
            <p:cNvPr id="230" name="Graphic 229">
              <a:extLst>
                <a:ext uri="{FF2B5EF4-FFF2-40B4-BE49-F238E27FC236}">
                  <a16:creationId xmlns:a16="http://schemas.microsoft.com/office/drawing/2014/main" id="{FA9C295A-7AEF-61EC-987E-6E5534FF4A4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16200000">
              <a:off x="7668833" y="781189"/>
              <a:ext cx="332028" cy="332028"/>
            </a:xfrm>
            <a:prstGeom prst="rect">
              <a:avLst/>
            </a:prstGeom>
          </p:spPr>
        </p:pic>
        <p:pic>
          <p:nvPicPr>
            <p:cNvPr id="231" name="Graphic 230">
              <a:extLst>
                <a:ext uri="{FF2B5EF4-FFF2-40B4-BE49-F238E27FC236}">
                  <a16:creationId xmlns:a16="http://schemas.microsoft.com/office/drawing/2014/main" id="{398079A9-393C-31CC-9F09-B8D09BDDF29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310801" y="6015909"/>
              <a:ext cx="302832" cy="302832"/>
            </a:xfrm>
            <a:prstGeom prst="rect">
              <a:avLst/>
            </a:prstGeom>
          </p:spPr>
        </p:pic>
        <p:pic>
          <p:nvPicPr>
            <p:cNvPr id="232" name="Graphic 231">
              <a:extLst>
                <a:ext uri="{FF2B5EF4-FFF2-40B4-BE49-F238E27FC236}">
                  <a16:creationId xmlns:a16="http://schemas.microsoft.com/office/drawing/2014/main" id="{BB6F728F-BA20-1A06-0AE8-B07ED4EEE59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5460797" y="5991401"/>
              <a:ext cx="345723" cy="345723"/>
            </a:xfrm>
            <a:prstGeom prst="rect">
              <a:avLst/>
            </a:prstGeom>
          </p:spPr>
        </p:pic>
        <p:pic>
          <p:nvPicPr>
            <p:cNvPr id="233" name="Graphic 232">
              <a:extLst>
                <a:ext uri="{FF2B5EF4-FFF2-40B4-BE49-F238E27FC236}">
                  <a16:creationId xmlns:a16="http://schemas.microsoft.com/office/drawing/2014/main" id="{26D94E9A-358D-7FFF-A07D-651E15ABAC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5330416" y="790872"/>
              <a:ext cx="303295" cy="303295"/>
            </a:xfrm>
            <a:prstGeom prst="rect">
              <a:avLst/>
            </a:prstGeom>
          </p:spPr>
        </p:pic>
        <p:sp>
          <p:nvSpPr>
            <p:cNvPr id="234" name="TextBox 233">
              <a:extLst>
                <a:ext uri="{FF2B5EF4-FFF2-40B4-BE49-F238E27FC236}">
                  <a16:creationId xmlns:a16="http://schemas.microsoft.com/office/drawing/2014/main" id="{11D4E713-4750-7F02-DF03-F1406674CA2E}"/>
                </a:ext>
              </a:extLst>
            </p:cNvPr>
            <p:cNvSpPr txBox="1"/>
            <p:nvPr/>
          </p:nvSpPr>
          <p:spPr>
            <a:xfrm>
              <a:off x="7243630" y="6263199"/>
              <a:ext cx="4562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00" dirty="0">
                  <a:solidFill>
                    <a:srgbClr val="FF5757"/>
                  </a:solidFill>
                  <a:latin typeface="Arial Nova Light" panose="020B0304020202020204" pitchFamily="34" charset="0"/>
                </a:rPr>
                <a:t>Build</a:t>
              </a:r>
              <a:endParaRPr lang="en-CA" sz="1050" dirty="0">
                <a:solidFill>
                  <a:srgbClr val="FF5757"/>
                </a:solidFill>
                <a:latin typeface="Arial Nova Light" panose="020B0304020202020204" pitchFamily="34" charset="0"/>
              </a:endParaRPr>
            </a:p>
          </p:txBody>
        </p:sp>
        <p:sp>
          <p:nvSpPr>
            <p:cNvPr id="235" name="TextBox 234">
              <a:extLst>
                <a:ext uri="{FF2B5EF4-FFF2-40B4-BE49-F238E27FC236}">
                  <a16:creationId xmlns:a16="http://schemas.microsoft.com/office/drawing/2014/main" id="{B49F2767-64F8-9E03-E8C1-186E07E63457}"/>
                </a:ext>
              </a:extLst>
            </p:cNvPr>
            <p:cNvSpPr txBox="1"/>
            <p:nvPr/>
          </p:nvSpPr>
          <p:spPr>
            <a:xfrm>
              <a:off x="5379359" y="6263199"/>
              <a:ext cx="52925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00" dirty="0">
                  <a:solidFill>
                    <a:srgbClr val="FF5757"/>
                  </a:solidFill>
                  <a:latin typeface="Arial Nova Light" panose="020B0304020202020204" pitchFamily="34" charset="0"/>
                </a:rPr>
                <a:t>Home</a:t>
              </a:r>
              <a:endParaRPr lang="en-CA" sz="1050" dirty="0">
                <a:solidFill>
                  <a:srgbClr val="FF5757"/>
                </a:solidFill>
                <a:latin typeface="Arial Nova Light" panose="020B0304020202020204" pitchFamily="34" charset="0"/>
              </a:endParaRPr>
            </a:p>
          </p:txBody>
        </p:sp>
        <p:sp>
          <p:nvSpPr>
            <p:cNvPr id="236" name="TextBox 235">
              <a:extLst>
                <a:ext uri="{FF2B5EF4-FFF2-40B4-BE49-F238E27FC236}">
                  <a16:creationId xmlns:a16="http://schemas.microsoft.com/office/drawing/2014/main" id="{97745BF1-E0A5-B366-BF15-9128F9F289F7}"/>
                </a:ext>
              </a:extLst>
            </p:cNvPr>
            <p:cNvSpPr txBox="1"/>
            <p:nvPr/>
          </p:nvSpPr>
          <p:spPr>
            <a:xfrm>
              <a:off x="6200818" y="6263199"/>
              <a:ext cx="71488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00" dirty="0">
                  <a:latin typeface="Arial Nova Light" panose="020B0304020202020204" pitchFamily="34" charset="0"/>
                </a:rPr>
                <a:t>My Rack</a:t>
              </a:r>
              <a:endParaRPr lang="en-CA" sz="1050" dirty="0">
                <a:latin typeface="Arial Nova Light" panose="020B0304020202020204" pitchFamily="34" charset="0"/>
              </a:endParaRPr>
            </a:p>
          </p:txBody>
        </p:sp>
        <p:sp>
          <p:nvSpPr>
            <p:cNvPr id="237" name="TextBox 236">
              <a:extLst>
                <a:ext uri="{FF2B5EF4-FFF2-40B4-BE49-F238E27FC236}">
                  <a16:creationId xmlns:a16="http://schemas.microsoft.com/office/drawing/2014/main" id="{7C53E4DE-4335-F417-B5B6-9D4116079C5E}"/>
                </a:ext>
              </a:extLst>
            </p:cNvPr>
            <p:cNvSpPr txBox="1"/>
            <p:nvPr/>
          </p:nvSpPr>
          <p:spPr>
            <a:xfrm>
              <a:off x="5155415" y="2237740"/>
              <a:ext cx="14978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CA" dirty="0">
                <a:latin typeface="Arial Nova Light" panose="020B0304020202020204" pitchFamily="34" charset="0"/>
              </a:endParaRPr>
            </a:p>
          </p:txBody>
        </p:sp>
      </p:grpSp>
      <p:grpSp>
        <p:nvGrpSpPr>
          <p:cNvPr id="238" name="Group 237">
            <a:extLst>
              <a:ext uri="{FF2B5EF4-FFF2-40B4-BE49-F238E27FC236}">
                <a16:creationId xmlns:a16="http://schemas.microsoft.com/office/drawing/2014/main" id="{E4F4564B-BB7F-B089-591E-D2787F9C9BE3}"/>
              </a:ext>
            </a:extLst>
          </p:cNvPr>
          <p:cNvGrpSpPr/>
          <p:nvPr/>
        </p:nvGrpSpPr>
        <p:grpSpPr>
          <a:xfrm>
            <a:off x="9106508" y="1284595"/>
            <a:ext cx="1781652" cy="303096"/>
            <a:chOff x="5187079" y="1252603"/>
            <a:chExt cx="1939010" cy="303096"/>
          </a:xfrm>
        </p:grpSpPr>
        <p:pic>
          <p:nvPicPr>
            <p:cNvPr id="239" name="Graphic 238">
              <a:extLst>
                <a:ext uri="{FF2B5EF4-FFF2-40B4-BE49-F238E27FC236}">
                  <a16:creationId xmlns:a16="http://schemas.microsoft.com/office/drawing/2014/main" id="{59335AC4-3B27-A125-1ED3-2D3215AE188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6777141" y="1300420"/>
              <a:ext cx="207212" cy="207212"/>
            </a:xfrm>
            <a:prstGeom prst="rect">
              <a:avLst/>
            </a:prstGeom>
          </p:spPr>
        </p:pic>
        <p:sp>
          <p:nvSpPr>
            <p:cNvPr id="240" name="TextBox 239">
              <a:extLst>
                <a:ext uri="{FF2B5EF4-FFF2-40B4-BE49-F238E27FC236}">
                  <a16:creationId xmlns:a16="http://schemas.microsoft.com/office/drawing/2014/main" id="{BC6F6E0F-7B6F-B73B-BBC0-CFC57C9FF0AC}"/>
                </a:ext>
              </a:extLst>
            </p:cNvPr>
            <p:cNvSpPr txBox="1"/>
            <p:nvPr/>
          </p:nvSpPr>
          <p:spPr>
            <a:xfrm>
              <a:off x="5417761" y="1275368"/>
              <a:ext cx="137573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200" dirty="0">
                  <a:solidFill>
                    <a:srgbClr val="FF5757"/>
                  </a:solidFill>
                  <a:latin typeface="Arial Nova Light" panose="020B0304020202020204" pitchFamily="34" charset="0"/>
                </a:rPr>
                <a:t>Search</a:t>
              </a:r>
            </a:p>
          </p:txBody>
        </p:sp>
        <p:sp>
          <p:nvSpPr>
            <p:cNvPr id="241" name="Rectangle: Rounded Corners 240">
              <a:extLst>
                <a:ext uri="{FF2B5EF4-FFF2-40B4-BE49-F238E27FC236}">
                  <a16:creationId xmlns:a16="http://schemas.microsoft.com/office/drawing/2014/main" id="{6CB8EEB2-7EE1-DDEA-E077-DD9FAB18BE68}"/>
                </a:ext>
              </a:extLst>
            </p:cNvPr>
            <p:cNvSpPr/>
            <p:nvPr/>
          </p:nvSpPr>
          <p:spPr>
            <a:xfrm>
              <a:off x="5187079" y="1252603"/>
              <a:ext cx="1939010" cy="303096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rgbClr val="FF57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</p:grpSp>
      <p:sp>
        <p:nvSpPr>
          <p:cNvPr id="242" name="Rectangle: Rounded Corners 241">
            <a:extLst>
              <a:ext uri="{FF2B5EF4-FFF2-40B4-BE49-F238E27FC236}">
                <a16:creationId xmlns:a16="http://schemas.microsoft.com/office/drawing/2014/main" id="{890BAB3E-2622-0FE0-18E3-7A1F0F2B1AFD}"/>
              </a:ext>
            </a:extLst>
          </p:cNvPr>
          <p:cNvSpPr/>
          <p:nvPr/>
        </p:nvSpPr>
        <p:spPr>
          <a:xfrm>
            <a:off x="9368452" y="2197417"/>
            <a:ext cx="1243853" cy="354776"/>
          </a:xfrm>
          <a:prstGeom prst="roundRect">
            <a:avLst/>
          </a:prstGeom>
          <a:solidFill>
            <a:srgbClr val="FFE1E1"/>
          </a:solidFill>
          <a:ln w="28575">
            <a:solidFill>
              <a:srgbClr val="FF57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400" dirty="0">
                <a:solidFill>
                  <a:schemeClr val="tx1"/>
                </a:solidFill>
                <a:latin typeface="Arial Nova Light" panose="020B0604020202020204" pitchFamily="34" charset="0"/>
              </a:rPr>
              <a:t>Browse All</a:t>
            </a: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28C4A932-F95D-F2A4-BD71-DF774B4AE472}"/>
              </a:ext>
            </a:extLst>
          </p:cNvPr>
          <p:cNvSpPr txBox="1"/>
          <p:nvPr/>
        </p:nvSpPr>
        <p:spPr>
          <a:xfrm>
            <a:off x="9430518" y="4203405"/>
            <a:ext cx="1143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200" dirty="0">
                <a:solidFill>
                  <a:srgbClr val="FF5757"/>
                </a:solidFill>
                <a:latin typeface="Arial Nova Light" panose="020B0304020202020204" pitchFamily="34" charset="0"/>
              </a:rPr>
              <a:t>Coming Soon!</a:t>
            </a:r>
          </a:p>
        </p:txBody>
      </p:sp>
      <p:cxnSp>
        <p:nvCxnSpPr>
          <p:cNvPr id="244" name="Straight Arrow Connector 243">
            <a:extLst>
              <a:ext uri="{FF2B5EF4-FFF2-40B4-BE49-F238E27FC236}">
                <a16:creationId xmlns:a16="http://schemas.microsoft.com/office/drawing/2014/main" id="{7C0BD6B2-EE8D-E113-A585-063AA512F95D}"/>
              </a:ext>
            </a:extLst>
          </p:cNvPr>
          <p:cNvCxnSpPr>
            <a:cxnSpLocks/>
          </p:cNvCxnSpPr>
          <p:nvPr/>
        </p:nvCxnSpPr>
        <p:spPr>
          <a:xfrm flipV="1">
            <a:off x="9115876" y="1481596"/>
            <a:ext cx="431865" cy="4924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5" name="Straight Arrow Connector 244">
            <a:extLst>
              <a:ext uri="{FF2B5EF4-FFF2-40B4-BE49-F238E27FC236}">
                <a16:creationId xmlns:a16="http://schemas.microsoft.com/office/drawing/2014/main" id="{E4222262-D7EA-D304-367F-82E5D6508430}"/>
              </a:ext>
            </a:extLst>
          </p:cNvPr>
          <p:cNvCxnSpPr>
            <a:cxnSpLocks/>
          </p:cNvCxnSpPr>
          <p:nvPr/>
        </p:nvCxnSpPr>
        <p:spPr>
          <a:xfrm flipH="1">
            <a:off x="10264918" y="1789300"/>
            <a:ext cx="384094" cy="3516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6" name="TextBox 245">
            <a:extLst>
              <a:ext uri="{FF2B5EF4-FFF2-40B4-BE49-F238E27FC236}">
                <a16:creationId xmlns:a16="http://schemas.microsoft.com/office/drawing/2014/main" id="{4596B30D-DD8D-61D1-5C08-6F32C65912F0}"/>
              </a:ext>
            </a:extLst>
          </p:cNvPr>
          <p:cNvSpPr txBox="1"/>
          <p:nvPr/>
        </p:nvSpPr>
        <p:spPr>
          <a:xfrm>
            <a:off x="8565835" y="1913167"/>
            <a:ext cx="12438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 dirty="0">
                <a:latin typeface="Arial Nova Light" panose="020B0304020202020204" pitchFamily="34" charset="0"/>
              </a:rPr>
              <a:t>Save search</a:t>
            </a:r>
          </a:p>
          <a:p>
            <a:r>
              <a:rPr lang="en-CA" sz="1400" b="1" dirty="0">
                <a:latin typeface="Arial Nova Light" panose="020B0304020202020204" pitchFamily="34" charset="0"/>
              </a:rPr>
              <a:t>option</a:t>
            </a:r>
            <a:endParaRPr lang="en-CA" dirty="0">
              <a:latin typeface="Arial Nova Light" panose="020B0304020202020204" pitchFamily="34" charset="0"/>
            </a:endParaRPr>
          </a:p>
        </p:txBody>
      </p:sp>
      <p:sp>
        <p:nvSpPr>
          <p:cNvPr id="247" name="TextBox 246">
            <a:extLst>
              <a:ext uri="{FF2B5EF4-FFF2-40B4-BE49-F238E27FC236}">
                <a16:creationId xmlns:a16="http://schemas.microsoft.com/office/drawing/2014/main" id="{C51282F3-83E3-155E-A285-2D51C8FE6911}"/>
              </a:ext>
            </a:extLst>
          </p:cNvPr>
          <p:cNvSpPr txBox="1"/>
          <p:nvPr/>
        </p:nvSpPr>
        <p:spPr>
          <a:xfrm>
            <a:off x="10388412" y="1593871"/>
            <a:ext cx="7375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sz="1400" b="1" dirty="0">
                <a:latin typeface="Arial Nova Light" panose="020B0304020202020204" pitchFamily="34" charset="0"/>
              </a:rPr>
              <a:t>Filter</a:t>
            </a:r>
            <a:endParaRPr lang="en-CA" dirty="0">
              <a:latin typeface="Arial Nova Light" panose="020B0304020202020204" pitchFamily="34" charset="0"/>
            </a:endParaRPr>
          </a:p>
        </p:txBody>
      </p:sp>
      <p:grpSp>
        <p:nvGrpSpPr>
          <p:cNvPr id="248" name="Group 247">
            <a:extLst>
              <a:ext uri="{FF2B5EF4-FFF2-40B4-BE49-F238E27FC236}">
                <a16:creationId xmlns:a16="http://schemas.microsoft.com/office/drawing/2014/main" id="{68CBF4D6-E723-65C3-AA9B-54B0BF66099F}"/>
              </a:ext>
            </a:extLst>
          </p:cNvPr>
          <p:cNvGrpSpPr/>
          <p:nvPr/>
        </p:nvGrpSpPr>
        <p:grpSpPr>
          <a:xfrm>
            <a:off x="8701338" y="392354"/>
            <a:ext cx="2615814" cy="246221"/>
            <a:chOff x="2264431" y="393148"/>
            <a:chExt cx="2615814" cy="246221"/>
          </a:xfrm>
        </p:grpSpPr>
        <p:sp>
          <p:nvSpPr>
            <p:cNvPr id="249" name="TextBox 248">
              <a:extLst>
                <a:ext uri="{FF2B5EF4-FFF2-40B4-BE49-F238E27FC236}">
                  <a16:creationId xmlns:a16="http://schemas.microsoft.com/office/drawing/2014/main" id="{B269A03E-4211-F5EE-066B-66D12A2B67EB}"/>
                </a:ext>
              </a:extLst>
            </p:cNvPr>
            <p:cNvSpPr txBox="1"/>
            <p:nvPr/>
          </p:nvSpPr>
          <p:spPr>
            <a:xfrm>
              <a:off x="2264431" y="393148"/>
              <a:ext cx="5324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00" b="1" dirty="0">
                  <a:latin typeface="Arial Nova Light" panose="020B0304020202020204" pitchFamily="34" charset="0"/>
                </a:rPr>
                <a:t>8:42</a:t>
              </a:r>
            </a:p>
          </p:txBody>
        </p:sp>
        <p:pic>
          <p:nvPicPr>
            <p:cNvPr id="250" name="Graphic 249">
              <a:extLst>
                <a:ext uri="{FF2B5EF4-FFF2-40B4-BE49-F238E27FC236}">
                  <a16:creationId xmlns:a16="http://schemas.microsoft.com/office/drawing/2014/main" id="{9ABD3421-9EA0-CDA6-98EF-DB5B88A3339E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4329280" y="431921"/>
              <a:ext cx="137896" cy="137896"/>
            </a:xfrm>
            <a:prstGeom prst="rect">
              <a:avLst/>
            </a:prstGeom>
          </p:spPr>
        </p:pic>
        <p:pic>
          <p:nvPicPr>
            <p:cNvPr id="251" name="Graphic 250">
              <a:extLst>
                <a:ext uri="{FF2B5EF4-FFF2-40B4-BE49-F238E27FC236}">
                  <a16:creationId xmlns:a16="http://schemas.microsoft.com/office/drawing/2014/main" id="{CF60D67F-A204-3595-6817-8737616321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4700827" y="418276"/>
              <a:ext cx="179418" cy="179418"/>
            </a:xfrm>
            <a:prstGeom prst="rect">
              <a:avLst/>
            </a:prstGeom>
          </p:spPr>
        </p:pic>
        <p:pic>
          <p:nvPicPr>
            <p:cNvPr id="252" name="Graphic 251">
              <a:extLst>
                <a:ext uri="{FF2B5EF4-FFF2-40B4-BE49-F238E27FC236}">
                  <a16:creationId xmlns:a16="http://schemas.microsoft.com/office/drawing/2014/main" id="{9E9407A4-9815-2E45-92BB-5D41A738711E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4498780" y="426132"/>
              <a:ext cx="166076" cy="166076"/>
            </a:xfrm>
            <a:prstGeom prst="rect">
              <a:avLst/>
            </a:prstGeom>
          </p:spPr>
        </p:pic>
      </p:grpSp>
      <p:grpSp>
        <p:nvGrpSpPr>
          <p:cNvPr id="253" name="Group 252">
            <a:extLst>
              <a:ext uri="{FF2B5EF4-FFF2-40B4-BE49-F238E27FC236}">
                <a16:creationId xmlns:a16="http://schemas.microsoft.com/office/drawing/2014/main" id="{F0C22C29-D4F1-FA8B-DA2E-3F96E05FAF0C}"/>
              </a:ext>
            </a:extLst>
          </p:cNvPr>
          <p:cNvGrpSpPr/>
          <p:nvPr/>
        </p:nvGrpSpPr>
        <p:grpSpPr>
          <a:xfrm>
            <a:off x="8991983" y="2708973"/>
            <a:ext cx="942984" cy="1188393"/>
            <a:chOff x="3672554" y="2836596"/>
            <a:chExt cx="942984" cy="1188393"/>
          </a:xfrm>
        </p:grpSpPr>
        <p:sp>
          <p:nvSpPr>
            <p:cNvPr id="254" name="Rectangle: Rounded Corners 253">
              <a:extLst>
                <a:ext uri="{FF2B5EF4-FFF2-40B4-BE49-F238E27FC236}">
                  <a16:creationId xmlns:a16="http://schemas.microsoft.com/office/drawing/2014/main" id="{465ECF5A-30A2-9C07-6E78-7D979381AD35}"/>
                </a:ext>
              </a:extLst>
            </p:cNvPr>
            <p:cNvSpPr/>
            <p:nvPr/>
          </p:nvSpPr>
          <p:spPr>
            <a:xfrm>
              <a:off x="3672554" y="2836596"/>
              <a:ext cx="942984" cy="1188393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rgbClr val="FF57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600" dirty="0">
                <a:solidFill>
                  <a:schemeClr val="tx1"/>
                </a:solidFill>
                <a:latin typeface="Arial Nova Light" panose="020B0604020202020204" pitchFamily="34" charset="0"/>
              </a:endParaRPr>
            </a:p>
          </p:txBody>
        </p:sp>
        <p:sp>
          <p:nvSpPr>
            <p:cNvPr id="255" name="TextBox 254">
              <a:extLst>
                <a:ext uri="{FF2B5EF4-FFF2-40B4-BE49-F238E27FC236}">
                  <a16:creationId xmlns:a16="http://schemas.microsoft.com/office/drawing/2014/main" id="{C18923D1-D931-8AC7-F244-D5BB0556B827}"/>
                </a:ext>
              </a:extLst>
            </p:cNvPr>
            <p:cNvSpPr txBox="1"/>
            <p:nvPr/>
          </p:nvSpPr>
          <p:spPr>
            <a:xfrm>
              <a:off x="3699520" y="3686434"/>
              <a:ext cx="900286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CA" sz="1200" b="1" dirty="0">
                  <a:latin typeface="Arial Nova Light" panose="020B0304020202020204" pitchFamily="34" charset="0"/>
                </a:rPr>
                <a:t>By Season</a:t>
              </a:r>
            </a:p>
          </p:txBody>
        </p:sp>
        <p:pic>
          <p:nvPicPr>
            <p:cNvPr id="256" name="Graphic 255">
              <a:extLst>
                <a:ext uri="{FF2B5EF4-FFF2-40B4-BE49-F238E27FC236}">
                  <a16:creationId xmlns:a16="http://schemas.microsoft.com/office/drawing/2014/main" id="{5D55FFBB-83BF-54DF-7DA0-F07437E7D4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3864387" y="2976047"/>
              <a:ext cx="570936" cy="570936"/>
            </a:xfrm>
            <a:prstGeom prst="rect">
              <a:avLst/>
            </a:prstGeom>
          </p:spPr>
        </p:pic>
      </p:grpSp>
      <p:grpSp>
        <p:nvGrpSpPr>
          <p:cNvPr id="257" name="Group 256">
            <a:extLst>
              <a:ext uri="{FF2B5EF4-FFF2-40B4-BE49-F238E27FC236}">
                <a16:creationId xmlns:a16="http://schemas.microsoft.com/office/drawing/2014/main" id="{0F079A3B-02AF-CE04-C745-55F0DCF5F946}"/>
              </a:ext>
            </a:extLst>
          </p:cNvPr>
          <p:cNvGrpSpPr/>
          <p:nvPr/>
        </p:nvGrpSpPr>
        <p:grpSpPr>
          <a:xfrm>
            <a:off x="10069985" y="2709771"/>
            <a:ext cx="942984" cy="1188393"/>
            <a:chOff x="6042237" y="2669972"/>
            <a:chExt cx="942984" cy="1188393"/>
          </a:xfrm>
        </p:grpSpPr>
        <p:grpSp>
          <p:nvGrpSpPr>
            <p:cNvPr id="258" name="Group 257">
              <a:extLst>
                <a:ext uri="{FF2B5EF4-FFF2-40B4-BE49-F238E27FC236}">
                  <a16:creationId xmlns:a16="http://schemas.microsoft.com/office/drawing/2014/main" id="{C6D3C6D6-1CDB-DC2C-2809-D5485C683E85}"/>
                </a:ext>
              </a:extLst>
            </p:cNvPr>
            <p:cNvGrpSpPr/>
            <p:nvPr/>
          </p:nvGrpSpPr>
          <p:grpSpPr>
            <a:xfrm>
              <a:off x="6042237" y="2669972"/>
              <a:ext cx="942984" cy="1188393"/>
              <a:chOff x="3672554" y="2836596"/>
              <a:chExt cx="942984" cy="1188393"/>
            </a:xfrm>
          </p:grpSpPr>
          <p:sp>
            <p:nvSpPr>
              <p:cNvPr id="260" name="Rectangle: Rounded Corners 259">
                <a:extLst>
                  <a:ext uri="{FF2B5EF4-FFF2-40B4-BE49-F238E27FC236}">
                    <a16:creationId xmlns:a16="http://schemas.microsoft.com/office/drawing/2014/main" id="{6D5DC856-E17D-2790-3840-EC04C5693FE6}"/>
                  </a:ext>
                </a:extLst>
              </p:cNvPr>
              <p:cNvSpPr/>
              <p:nvPr/>
            </p:nvSpPr>
            <p:spPr>
              <a:xfrm>
                <a:off x="3672554" y="2836596"/>
                <a:ext cx="942984" cy="1188393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rgbClr val="FF57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600" dirty="0">
                  <a:solidFill>
                    <a:schemeClr val="tx1"/>
                  </a:solidFill>
                  <a:latin typeface="Arial Nova Light" panose="020B0604020202020204" pitchFamily="34" charset="0"/>
                </a:endParaRPr>
              </a:p>
            </p:txBody>
          </p:sp>
          <p:sp>
            <p:nvSpPr>
              <p:cNvPr id="261" name="TextBox 260">
                <a:extLst>
                  <a:ext uri="{FF2B5EF4-FFF2-40B4-BE49-F238E27FC236}">
                    <a16:creationId xmlns:a16="http://schemas.microsoft.com/office/drawing/2014/main" id="{42C0CE84-3EB3-5E4A-02B0-BA034274EC9C}"/>
                  </a:ext>
                </a:extLst>
              </p:cNvPr>
              <p:cNvSpPr txBox="1"/>
              <p:nvPr/>
            </p:nvSpPr>
            <p:spPr>
              <a:xfrm>
                <a:off x="3699520" y="3686434"/>
                <a:ext cx="900286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CA" sz="1200" b="1" dirty="0">
                    <a:latin typeface="Arial Nova Light" panose="020B0304020202020204" pitchFamily="34" charset="0"/>
                  </a:rPr>
                  <a:t>By Type</a:t>
                </a:r>
              </a:p>
            </p:txBody>
          </p:sp>
        </p:grpSp>
        <p:pic>
          <p:nvPicPr>
            <p:cNvPr id="259" name="Graphic 258">
              <a:extLst>
                <a:ext uri="{FF2B5EF4-FFF2-40B4-BE49-F238E27FC236}">
                  <a16:creationId xmlns:a16="http://schemas.microsoft.com/office/drawing/2014/main" id="{DB113CE7-B5ED-8706-D090-CEABF7BBD9E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272530" y="2931893"/>
              <a:ext cx="504099" cy="504099"/>
            </a:xfrm>
            <a:prstGeom prst="rect">
              <a:avLst/>
            </a:prstGeom>
          </p:spPr>
        </p:pic>
      </p:grpSp>
      <p:sp>
        <p:nvSpPr>
          <p:cNvPr id="262" name="TextBox 261">
            <a:extLst>
              <a:ext uri="{FF2B5EF4-FFF2-40B4-BE49-F238E27FC236}">
                <a16:creationId xmlns:a16="http://schemas.microsoft.com/office/drawing/2014/main" id="{ACE1858E-745A-D12D-B475-9014E1F9DD53}"/>
              </a:ext>
            </a:extLst>
          </p:cNvPr>
          <p:cNvSpPr txBox="1"/>
          <p:nvPr/>
        </p:nvSpPr>
        <p:spPr>
          <a:xfrm>
            <a:off x="10378598" y="3856802"/>
            <a:ext cx="10728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sz="1400" b="1" dirty="0">
                <a:latin typeface="Arial Nova Light" panose="020B0304020202020204" pitchFamily="34" charset="0"/>
              </a:rPr>
              <a:t>New </a:t>
            </a:r>
          </a:p>
          <a:p>
            <a:pPr algn="r"/>
            <a:r>
              <a:rPr lang="en-CA" sz="1400" b="1" dirty="0">
                <a:latin typeface="Arial Nova Light" panose="020B0304020202020204" pitchFamily="34" charset="0"/>
              </a:rPr>
              <a:t>Rack Item</a:t>
            </a:r>
            <a:endParaRPr lang="en-CA" dirty="0">
              <a:latin typeface="Arial Nova Light" panose="020B0304020202020204" pitchFamily="34" charset="0"/>
            </a:endParaRPr>
          </a:p>
        </p:txBody>
      </p:sp>
      <p:grpSp>
        <p:nvGrpSpPr>
          <p:cNvPr id="263" name="Group 262">
            <a:extLst>
              <a:ext uri="{FF2B5EF4-FFF2-40B4-BE49-F238E27FC236}">
                <a16:creationId xmlns:a16="http://schemas.microsoft.com/office/drawing/2014/main" id="{50A7BD41-987E-A75A-CF58-A4FE1B2AF7BB}"/>
              </a:ext>
            </a:extLst>
          </p:cNvPr>
          <p:cNvGrpSpPr/>
          <p:nvPr/>
        </p:nvGrpSpPr>
        <p:grpSpPr>
          <a:xfrm>
            <a:off x="8965028" y="4579595"/>
            <a:ext cx="942984" cy="1188393"/>
            <a:chOff x="4989083" y="4116081"/>
            <a:chExt cx="942984" cy="1188393"/>
          </a:xfrm>
        </p:grpSpPr>
        <p:grpSp>
          <p:nvGrpSpPr>
            <p:cNvPr id="264" name="Group 263">
              <a:extLst>
                <a:ext uri="{FF2B5EF4-FFF2-40B4-BE49-F238E27FC236}">
                  <a16:creationId xmlns:a16="http://schemas.microsoft.com/office/drawing/2014/main" id="{AF80ED4F-0153-ADA4-9382-8CD4D91FC6C9}"/>
                </a:ext>
              </a:extLst>
            </p:cNvPr>
            <p:cNvGrpSpPr/>
            <p:nvPr/>
          </p:nvGrpSpPr>
          <p:grpSpPr>
            <a:xfrm>
              <a:off x="4989083" y="4116081"/>
              <a:ext cx="942984" cy="1188393"/>
              <a:chOff x="3672554" y="2836596"/>
              <a:chExt cx="942984" cy="1188393"/>
            </a:xfrm>
          </p:grpSpPr>
          <p:sp>
            <p:nvSpPr>
              <p:cNvPr id="266" name="Rectangle: Rounded Corners 265">
                <a:extLst>
                  <a:ext uri="{FF2B5EF4-FFF2-40B4-BE49-F238E27FC236}">
                    <a16:creationId xmlns:a16="http://schemas.microsoft.com/office/drawing/2014/main" id="{7B1553DA-1549-5844-B5DD-9DA3579507F1}"/>
                  </a:ext>
                </a:extLst>
              </p:cNvPr>
              <p:cNvSpPr/>
              <p:nvPr/>
            </p:nvSpPr>
            <p:spPr>
              <a:xfrm>
                <a:off x="3672554" y="2836596"/>
                <a:ext cx="942984" cy="1188393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rgbClr val="FF57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600" dirty="0">
                  <a:solidFill>
                    <a:schemeClr val="tx1"/>
                  </a:solidFill>
                  <a:latin typeface="Arial Nova Light" panose="020B0604020202020204" pitchFamily="34" charset="0"/>
                </a:endParaRPr>
              </a:p>
            </p:txBody>
          </p:sp>
          <p:sp>
            <p:nvSpPr>
              <p:cNvPr id="267" name="TextBox 266">
                <a:extLst>
                  <a:ext uri="{FF2B5EF4-FFF2-40B4-BE49-F238E27FC236}">
                    <a16:creationId xmlns:a16="http://schemas.microsoft.com/office/drawing/2014/main" id="{1B0C1B81-1D33-32D4-E126-91BCBA03EC30}"/>
                  </a:ext>
                </a:extLst>
              </p:cNvPr>
              <p:cNvSpPr txBox="1"/>
              <p:nvPr/>
            </p:nvSpPr>
            <p:spPr>
              <a:xfrm>
                <a:off x="3699520" y="3686434"/>
                <a:ext cx="900286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CA" sz="1200" b="1" dirty="0">
                    <a:latin typeface="Arial Nova Light" panose="020B0304020202020204" pitchFamily="34" charset="0"/>
                  </a:rPr>
                  <a:t>By Color</a:t>
                </a:r>
              </a:p>
            </p:txBody>
          </p:sp>
        </p:grpSp>
        <p:pic>
          <p:nvPicPr>
            <p:cNvPr id="265" name="Graphic 264">
              <a:extLst>
                <a:ext uri="{FF2B5EF4-FFF2-40B4-BE49-F238E27FC236}">
                  <a16:creationId xmlns:a16="http://schemas.microsoft.com/office/drawing/2014/main" id="{A79A9B1A-6041-D5D7-7401-0E7D582309B9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5143668" y="4290247"/>
              <a:ext cx="618020" cy="618020"/>
            </a:xfrm>
            <a:prstGeom prst="rect">
              <a:avLst/>
            </a:prstGeom>
          </p:spPr>
        </p:pic>
      </p:grpSp>
      <p:grpSp>
        <p:nvGrpSpPr>
          <p:cNvPr id="268" name="Group 267">
            <a:extLst>
              <a:ext uri="{FF2B5EF4-FFF2-40B4-BE49-F238E27FC236}">
                <a16:creationId xmlns:a16="http://schemas.microsoft.com/office/drawing/2014/main" id="{F63C7822-802D-CAC7-A9BA-675EDB0D7C4D}"/>
              </a:ext>
            </a:extLst>
          </p:cNvPr>
          <p:cNvGrpSpPr/>
          <p:nvPr/>
        </p:nvGrpSpPr>
        <p:grpSpPr>
          <a:xfrm>
            <a:off x="10061903" y="4579595"/>
            <a:ext cx="942984" cy="1188393"/>
            <a:chOff x="6112848" y="4593545"/>
            <a:chExt cx="942984" cy="1188393"/>
          </a:xfrm>
        </p:grpSpPr>
        <p:grpSp>
          <p:nvGrpSpPr>
            <p:cNvPr id="269" name="Group 268">
              <a:extLst>
                <a:ext uri="{FF2B5EF4-FFF2-40B4-BE49-F238E27FC236}">
                  <a16:creationId xmlns:a16="http://schemas.microsoft.com/office/drawing/2014/main" id="{A5624476-A0A5-0DB1-B9DB-53694A0ADAD5}"/>
                </a:ext>
              </a:extLst>
            </p:cNvPr>
            <p:cNvGrpSpPr/>
            <p:nvPr/>
          </p:nvGrpSpPr>
          <p:grpSpPr>
            <a:xfrm>
              <a:off x="6112848" y="4593545"/>
              <a:ext cx="942984" cy="1188393"/>
              <a:chOff x="3672554" y="2836596"/>
              <a:chExt cx="942984" cy="1188393"/>
            </a:xfrm>
          </p:grpSpPr>
          <p:sp>
            <p:nvSpPr>
              <p:cNvPr id="271" name="Rectangle: Rounded Corners 270">
                <a:extLst>
                  <a:ext uri="{FF2B5EF4-FFF2-40B4-BE49-F238E27FC236}">
                    <a16:creationId xmlns:a16="http://schemas.microsoft.com/office/drawing/2014/main" id="{C1F9B860-62BD-5E5F-09BD-9E526F24F0EB}"/>
                  </a:ext>
                </a:extLst>
              </p:cNvPr>
              <p:cNvSpPr/>
              <p:nvPr/>
            </p:nvSpPr>
            <p:spPr>
              <a:xfrm>
                <a:off x="3672554" y="2836596"/>
                <a:ext cx="942984" cy="1188393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rgbClr val="FF57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600" dirty="0">
                  <a:solidFill>
                    <a:schemeClr val="tx1"/>
                  </a:solidFill>
                  <a:latin typeface="Arial Nova Light" panose="020B0604020202020204" pitchFamily="34" charset="0"/>
                </a:endParaRPr>
              </a:p>
            </p:txBody>
          </p:sp>
          <p:sp>
            <p:nvSpPr>
              <p:cNvPr id="272" name="TextBox 271">
                <a:extLst>
                  <a:ext uri="{FF2B5EF4-FFF2-40B4-BE49-F238E27FC236}">
                    <a16:creationId xmlns:a16="http://schemas.microsoft.com/office/drawing/2014/main" id="{2D48767C-C180-6A6D-0162-E995C6A21F6A}"/>
                  </a:ext>
                </a:extLst>
              </p:cNvPr>
              <p:cNvSpPr txBox="1"/>
              <p:nvPr/>
            </p:nvSpPr>
            <p:spPr>
              <a:xfrm>
                <a:off x="3699520" y="3686434"/>
                <a:ext cx="900286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CA" sz="1200" b="1" dirty="0">
                    <a:latin typeface="Arial Nova Light" panose="020B0304020202020204" pitchFamily="34" charset="0"/>
                  </a:rPr>
                  <a:t>By Style</a:t>
                </a:r>
              </a:p>
            </p:txBody>
          </p:sp>
        </p:grpSp>
        <p:pic>
          <p:nvPicPr>
            <p:cNvPr id="270" name="Graphic 269">
              <a:extLst>
                <a:ext uri="{FF2B5EF4-FFF2-40B4-BE49-F238E27FC236}">
                  <a16:creationId xmlns:a16="http://schemas.microsoft.com/office/drawing/2014/main" id="{9C3F1200-7D16-6A0E-C881-2592D0C962CD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>
              <a:off x="6347134" y="4817808"/>
              <a:ext cx="522936" cy="522936"/>
            </a:xfrm>
            <a:prstGeom prst="rect">
              <a:avLst/>
            </a:prstGeom>
          </p:spPr>
        </p:pic>
      </p:grpSp>
      <p:sp>
        <p:nvSpPr>
          <p:cNvPr id="273" name="Rectangle: Rounded Corners 272">
            <a:extLst>
              <a:ext uri="{FF2B5EF4-FFF2-40B4-BE49-F238E27FC236}">
                <a16:creationId xmlns:a16="http://schemas.microsoft.com/office/drawing/2014/main" id="{50BA8151-99B6-CEDC-1A6F-11F25EF60B19}"/>
              </a:ext>
            </a:extLst>
          </p:cNvPr>
          <p:cNvSpPr/>
          <p:nvPr/>
        </p:nvSpPr>
        <p:spPr>
          <a:xfrm>
            <a:off x="8877805" y="4480342"/>
            <a:ext cx="2239057" cy="1402886"/>
          </a:xfrm>
          <a:prstGeom prst="roundRect">
            <a:avLst/>
          </a:prstGeom>
          <a:solidFill>
            <a:srgbClr val="F0F0F0">
              <a:alpha val="75294"/>
            </a:srgbClr>
          </a:solidFill>
          <a:ln>
            <a:solidFill>
              <a:srgbClr val="FF57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274" name="Graphic 273">
            <a:extLst>
              <a:ext uri="{FF2B5EF4-FFF2-40B4-BE49-F238E27FC236}">
                <a16:creationId xmlns:a16="http://schemas.microsoft.com/office/drawing/2014/main" id="{C9D6B3BA-B3D2-8F6A-484C-ABED19AA56C2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10863505" y="5385058"/>
            <a:ext cx="434832" cy="434832"/>
          </a:xfrm>
          <a:prstGeom prst="rect">
            <a:avLst/>
          </a:prstGeom>
        </p:spPr>
      </p:pic>
      <p:cxnSp>
        <p:nvCxnSpPr>
          <p:cNvPr id="275" name="Straight Arrow Connector 274">
            <a:extLst>
              <a:ext uri="{FF2B5EF4-FFF2-40B4-BE49-F238E27FC236}">
                <a16:creationId xmlns:a16="http://schemas.microsoft.com/office/drawing/2014/main" id="{16AF2BA5-6F49-9E0D-882C-D575BFB5EC2D}"/>
              </a:ext>
            </a:extLst>
          </p:cNvPr>
          <p:cNvCxnSpPr>
            <a:cxnSpLocks/>
          </p:cNvCxnSpPr>
          <p:nvPr/>
        </p:nvCxnSpPr>
        <p:spPr>
          <a:xfrm rot="21480000" flipH="1">
            <a:off x="11061775" y="4307428"/>
            <a:ext cx="31435" cy="10965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57989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2110</TotalTime>
  <Words>431</Words>
  <Application>Microsoft Office PowerPoint</Application>
  <PresentationFormat>Widescreen</PresentationFormat>
  <Paragraphs>197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Arial Nova Light</vt:lpstr>
      <vt:lpstr>Calibri</vt:lpstr>
      <vt:lpstr>Calibri Light</vt:lpstr>
      <vt:lpstr>Text Me One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Rack Database Schema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Paula Anderson</dc:creator>
  <cp:lastModifiedBy>Paula Anderson</cp:lastModifiedBy>
  <cp:revision>17</cp:revision>
  <dcterms:created xsi:type="dcterms:W3CDTF">2022-12-11T18:25:35Z</dcterms:created>
  <dcterms:modified xsi:type="dcterms:W3CDTF">2022-12-14T04:01:31Z</dcterms:modified>
</cp:coreProperties>
</file>